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5" r:id="rId2"/>
    <p:sldId id="257" r:id="rId3"/>
    <p:sldId id="258" r:id="rId4"/>
    <p:sldId id="259" r:id="rId5"/>
    <p:sldId id="262" r:id="rId6"/>
    <p:sldId id="261" r:id="rId7"/>
    <p:sldId id="263" r:id="rId8"/>
    <p:sldId id="266" r:id="rId9"/>
    <p:sldId id="280" r:id="rId10"/>
    <p:sldId id="267" r:id="rId11"/>
    <p:sldId id="271" r:id="rId12"/>
    <p:sldId id="268" r:id="rId13"/>
    <p:sldId id="275" r:id="rId14"/>
    <p:sldId id="276" r:id="rId15"/>
    <p:sldId id="283" r:id="rId16"/>
    <p:sldId id="274" r:id="rId17"/>
    <p:sldId id="288" r:id="rId18"/>
    <p:sldId id="289" r:id="rId19"/>
    <p:sldId id="290" r:id="rId20"/>
    <p:sldId id="277" r:id="rId21"/>
    <p:sldId id="278" r:id="rId22"/>
    <p:sldId id="279" r:id="rId23"/>
    <p:sldId id="282" r:id="rId24"/>
    <p:sldId id="284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33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71" autoAdjust="0"/>
    <p:restoredTop sz="94660"/>
  </p:normalViewPr>
  <p:slideViewPr>
    <p:cSldViewPr snapToGrid="0">
      <p:cViewPr varScale="1">
        <p:scale>
          <a:sx n="64" d="100"/>
          <a:sy n="64" d="100"/>
        </p:scale>
        <p:origin x="-132" y="-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3/19/2016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3/19/2016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3/19/2016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3/19/2016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3/19/2016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 smtClean="0">
                <a:latin typeface="AR BLANCA" panose="02000000000000000000" pitchFamily="2" charset="0"/>
              </a:rPr>
              <a:t>Choose From The Following Options</a:t>
            </a:r>
            <a:endParaRPr lang="en-US" sz="4400" dirty="0">
              <a:latin typeface="AR BLANCA" panose="02000000000000000000" pitchFamily="2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b="1" dirty="0" smtClean="0"/>
              <a:t>Option-</a:t>
            </a:r>
            <a:r>
              <a:rPr lang="en-US" sz="3200" b="1" dirty="0" err="1" smtClean="0"/>
              <a:t>i</a:t>
            </a:r>
            <a:endParaRPr lang="en-US" sz="3200" b="1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15"/>
          </p:nvPr>
        </p:nvSpPr>
        <p:spPr/>
        <p:txBody>
          <a:bodyPr>
            <a:normAutofit/>
          </a:bodyPr>
          <a:lstStyle/>
          <a:p>
            <a:r>
              <a:rPr lang="en-US" sz="8000" dirty="0" smtClean="0">
                <a:solidFill>
                  <a:srgbClr val="00B050"/>
                </a:solidFill>
              </a:rPr>
              <a:t>SURE</a:t>
            </a:r>
            <a:endParaRPr lang="en-US" sz="8000" dirty="0">
              <a:solidFill>
                <a:srgbClr val="00B050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Option-2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16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FF0000"/>
                </a:solidFill>
              </a:rPr>
              <a:t>IMPOSSIBLE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Option-3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17"/>
          </p:nvPr>
        </p:nvSpPr>
        <p:spPr/>
        <p:txBody>
          <a:bodyPr>
            <a:noAutofit/>
          </a:bodyPr>
          <a:lstStyle/>
          <a:p>
            <a:r>
              <a:rPr lang="en-US" sz="8000" dirty="0" smtClean="0">
                <a:solidFill>
                  <a:schemeClr val="accent6">
                    <a:lumMod val="75000"/>
                  </a:schemeClr>
                </a:solidFill>
              </a:rPr>
              <a:t>MAY BE</a:t>
            </a:r>
            <a:endParaRPr lang="en-US" sz="80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5169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  <p:bldP spid="6" grpId="0" build="p"/>
      <p:bldP spid="7" grpId="0" build="p"/>
      <p:bldP spid="8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3.chroniclelive.co.uk/incoming/article6430239.ece/ALTERNATES/s615/JS30421764.jpg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403" y="90152"/>
            <a:ext cx="9066727" cy="47394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049629" y="5009882"/>
            <a:ext cx="9994006" cy="8242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600" dirty="0" smtClean="0"/>
              <a:t>SUN RISES IN THE EAST</a:t>
            </a:r>
            <a:endParaRPr lang="en-US" sz="6600" dirty="0"/>
          </a:p>
        </p:txBody>
      </p:sp>
    </p:spTree>
    <p:extLst>
      <p:ext uri="{BB962C8B-B14F-4D97-AF65-F5344CB8AC3E}">
        <p14:creationId xmlns="" xmlns:p14="http://schemas.microsoft.com/office/powerpoint/2010/main" val="2623302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 result for calendar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6135"/>
          <a:stretch/>
        </p:blipFill>
        <p:spPr bwMode="auto">
          <a:xfrm>
            <a:off x="1957588" y="1440497"/>
            <a:ext cx="7997782" cy="49989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57588" y="360608"/>
            <a:ext cx="7997782" cy="107988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solidFill>
                  <a:schemeClr val="tx1"/>
                </a:solidFill>
                <a:latin typeface="Algerian" panose="04020705040A02060702" pitchFamily="82" charset="0"/>
                <a:cs typeface="Aharoni" panose="02010803020104030203" pitchFamily="2" charset="-79"/>
              </a:rPr>
              <a:t> FEBRUARY-2016</a:t>
            </a:r>
            <a:r>
              <a:rPr lang="en-US" sz="5400" dirty="0" smtClean="0"/>
              <a:t>FF</a:t>
            </a:r>
            <a:r>
              <a:rPr lang="en-US" dirty="0" smtClean="0"/>
              <a:t>FFFFFFFFFFFBE  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5428145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 result for high catches in cricket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006" y="360608"/>
            <a:ext cx="10805374" cy="410836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665926" y="5125791"/>
            <a:ext cx="7173533" cy="83712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smtClean="0"/>
              <a:t>CATCH WILL BE TAKEN</a:t>
            </a:r>
            <a:endParaRPr lang="en-US" sz="4400" dirty="0"/>
          </a:p>
        </p:txBody>
      </p:sp>
    </p:spTree>
    <p:extLst>
      <p:ext uri="{BB962C8B-B14F-4D97-AF65-F5344CB8AC3E}">
        <p14:creationId xmlns="" xmlns:p14="http://schemas.microsoft.com/office/powerpoint/2010/main" val="31707658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9244" y="1517559"/>
            <a:ext cx="2987897" cy="37498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900" dirty="0" smtClean="0">
                <a:solidFill>
                  <a:schemeClr val="tx1"/>
                </a:solidFill>
              </a:rPr>
              <a:t>2</a:t>
            </a:r>
            <a:endParaRPr lang="en-US" sz="9600" dirty="0"/>
          </a:p>
        </p:txBody>
      </p:sp>
      <p:sp>
        <p:nvSpPr>
          <p:cNvPr id="3" name="Rectangle 2"/>
          <p:cNvSpPr/>
          <p:nvPr/>
        </p:nvSpPr>
        <p:spPr>
          <a:xfrm>
            <a:off x="3696223" y="2910629"/>
            <a:ext cx="1079692" cy="9659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0" dirty="0" smtClean="0">
                <a:solidFill>
                  <a:schemeClr val="tx1"/>
                </a:solidFill>
              </a:rPr>
              <a:t>+</a:t>
            </a:r>
            <a:endParaRPr lang="en-US" sz="80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919730" y="1517559"/>
            <a:ext cx="2882719" cy="37498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900" dirty="0" smtClean="0">
                <a:solidFill>
                  <a:schemeClr val="tx1"/>
                </a:solidFill>
              </a:rPr>
              <a:t>2</a:t>
            </a:r>
            <a:endParaRPr lang="en-US" sz="9600" dirty="0"/>
          </a:p>
        </p:txBody>
      </p:sp>
      <p:sp>
        <p:nvSpPr>
          <p:cNvPr id="5" name="Rectangle 4"/>
          <p:cNvSpPr/>
          <p:nvPr/>
        </p:nvSpPr>
        <p:spPr>
          <a:xfrm>
            <a:off x="7946264" y="3026539"/>
            <a:ext cx="974497" cy="61818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chemeClr val="tx1"/>
                </a:solidFill>
              </a:rPr>
              <a:t>=</a:t>
            </a:r>
            <a:r>
              <a:rPr lang="en-US" sz="4400" dirty="0" smtClean="0"/>
              <a:t>=</a:t>
            </a:r>
            <a:endParaRPr lang="en-US" sz="4400" dirty="0"/>
          </a:p>
        </p:txBody>
      </p:sp>
      <p:sp>
        <p:nvSpPr>
          <p:cNvPr id="6" name="Rectangle 5"/>
          <p:cNvSpPr/>
          <p:nvPr/>
        </p:nvSpPr>
        <p:spPr>
          <a:xfrm>
            <a:off x="9025956" y="1401652"/>
            <a:ext cx="3015790" cy="38658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900" dirty="0">
                <a:solidFill>
                  <a:schemeClr val="tx1"/>
                </a:solidFill>
              </a:rPr>
              <a:t>5</a:t>
            </a:r>
            <a:endParaRPr lang="en-US" sz="9600" dirty="0"/>
          </a:p>
        </p:txBody>
      </p:sp>
    </p:spTree>
    <p:extLst>
      <p:ext uri="{BB962C8B-B14F-4D97-AF65-F5344CB8AC3E}">
        <p14:creationId xmlns="" xmlns:p14="http://schemas.microsoft.com/office/powerpoint/2010/main" val="128728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Himanshu\Desktop\apple.jpg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349" y="412124"/>
            <a:ext cx="5640947" cy="64458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04470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 result for images of job interviews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22" y="540914"/>
            <a:ext cx="10844011" cy="383790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099257" y="4971246"/>
            <a:ext cx="8049295" cy="5409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CANDIDATE WILL BE SELECTED FOR THE JOB</a:t>
            </a:r>
            <a:endParaRPr lang="en-US" sz="3200" dirty="0"/>
          </a:p>
        </p:txBody>
      </p:sp>
    </p:spTree>
    <p:extLst>
      <p:ext uri="{BB962C8B-B14F-4D97-AF65-F5344CB8AC3E}">
        <p14:creationId xmlns="" xmlns:p14="http://schemas.microsoft.com/office/powerpoint/2010/main" val="31170694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927" y="770915"/>
            <a:ext cx="10364451" cy="1596177"/>
          </a:xfrm>
        </p:spPr>
        <p:txBody>
          <a:bodyPr/>
          <a:lstStyle/>
          <a:p>
            <a:r>
              <a:rPr lang="en-US" dirty="0" smtClean="0"/>
              <a:t>IN MATHEMATICS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003926" y="2367092"/>
            <a:ext cx="10273673" cy="3634463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en-US" sz="4800" dirty="0" smtClean="0"/>
              <a:t>THIS </a:t>
            </a:r>
            <a:r>
              <a:rPr lang="en-US" sz="4800" dirty="0" smtClean="0">
                <a:solidFill>
                  <a:srgbClr val="FF0000"/>
                </a:solidFill>
              </a:rPr>
              <a:t>“</a:t>
            </a:r>
            <a:r>
              <a:rPr lang="en-US" sz="6000" dirty="0" smtClean="0">
                <a:solidFill>
                  <a:srgbClr val="FF0000"/>
                </a:solidFill>
              </a:rPr>
              <a:t>MAYBE”</a:t>
            </a:r>
            <a:r>
              <a:rPr lang="en-US" sz="4800" dirty="0" smtClean="0">
                <a:solidFill>
                  <a:srgbClr val="FF0000"/>
                </a:solidFill>
              </a:rPr>
              <a:t> </a:t>
            </a:r>
            <a:r>
              <a:rPr lang="en-US" sz="4800" dirty="0" smtClean="0"/>
              <a:t>IS TERMED AS </a:t>
            </a:r>
            <a:r>
              <a:rPr lang="en-US" sz="8000" dirty="0" err="1" smtClean="0">
                <a:solidFill>
                  <a:schemeClr val="accent6">
                    <a:lumMod val="50000"/>
                  </a:schemeClr>
                </a:solidFill>
              </a:rPr>
              <a:t>PROBABLe</a:t>
            </a:r>
            <a:endParaRPr lang="en-US" sz="80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en-US" sz="8000" dirty="0" smtClean="0">
                <a:solidFill>
                  <a:schemeClr val="accent6">
                    <a:lumMod val="50000"/>
                  </a:schemeClr>
                </a:solidFill>
              </a:rPr>
              <a:t>And</a:t>
            </a:r>
          </a:p>
          <a:p>
            <a:pPr marL="0" indent="0" algn="ctr">
              <a:buNone/>
            </a:pPr>
            <a:r>
              <a:rPr lang="en-US" sz="8000" dirty="0" smtClean="0">
                <a:solidFill>
                  <a:schemeClr val="accent6">
                    <a:lumMod val="50000"/>
                  </a:schemeClr>
                </a:solidFill>
              </a:rPr>
              <a:t>Its value is called </a:t>
            </a:r>
          </a:p>
          <a:p>
            <a:pPr marL="0" indent="0" algn="ctr">
              <a:buNone/>
            </a:pPr>
            <a:r>
              <a:rPr lang="en-US" sz="8000" dirty="0" smtClean="0">
                <a:solidFill>
                  <a:schemeClr val="accent6">
                    <a:lumMod val="50000"/>
                  </a:schemeClr>
                </a:solidFill>
              </a:rPr>
              <a:t>probability</a:t>
            </a:r>
            <a:endParaRPr lang="en-US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1979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3287714" y="2492375"/>
            <a:ext cx="5915025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5400">
                <a:solidFill>
                  <a:srgbClr val="336699"/>
                </a:solidFill>
                <a:latin typeface="Arial Black" panose="020B0A04020102020204" pitchFamily="34" charset="0"/>
              </a:rPr>
              <a:t>INTRODUCING</a:t>
            </a:r>
            <a:br>
              <a:rPr lang="en-US" altLang="en-US" sz="5400">
                <a:solidFill>
                  <a:srgbClr val="336699"/>
                </a:solidFill>
                <a:latin typeface="Arial Black" panose="020B0A04020102020204" pitchFamily="34" charset="0"/>
              </a:rPr>
            </a:br>
            <a:r>
              <a:rPr lang="en-US" altLang="en-US" sz="5400">
                <a:solidFill>
                  <a:srgbClr val="336699"/>
                </a:solidFill>
                <a:latin typeface="Arial Black" panose="020B0A04020102020204" pitchFamily="34" charset="0"/>
              </a:rPr>
              <a:t>PROBABILITY</a:t>
            </a:r>
          </a:p>
        </p:txBody>
      </p:sp>
      <p:pic>
        <p:nvPicPr>
          <p:cNvPr id="5123" name="Picture 3" descr="en00892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1" y="4343401"/>
            <a:ext cx="1774825" cy="177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bd05036_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457200"/>
            <a:ext cx="1017588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6" descr="color4_spinn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81000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8" descr="[IMAGE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4419601"/>
            <a:ext cx="1981200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10" descr="sl01402_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1" y="762000"/>
            <a:ext cx="1831975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854644274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5400" dirty="0" smtClean="0"/>
              <a:t>NUMERICALLY</a:t>
            </a:r>
            <a:endParaRPr lang="en-US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4800" dirty="0" smtClean="0"/>
              <a:t>Sure means</a:t>
            </a:r>
            <a:r>
              <a:rPr lang="en-US" sz="2800" dirty="0" smtClean="0"/>
              <a:t>             </a:t>
            </a:r>
            <a:r>
              <a:rPr lang="en-US" sz="4800" dirty="0" smtClean="0"/>
              <a:t>1</a:t>
            </a:r>
          </a:p>
          <a:p>
            <a:r>
              <a:rPr lang="en-US" sz="4800" dirty="0" smtClean="0"/>
              <a:t>Impossible means    </a:t>
            </a:r>
            <a:r>
              <a:rPr lang="en-US" sz="6000" dirty="0" smtClean="0"/>
              <a:t>0</a:t>
            </a:r>
          </a:p>
          <a:p>
            <a:r>
              <a:rPr lang="en-US" sz="4800" dirty="0" smtClean="0"/>
              <a:t>The value of probability</a:t>
            </a:r>
          </a:p>
          <a:p>
            <a:pPr marL="0" indent="0">
              <a:buNone/>
            </a:pPr>
            <a:r>
              <a:rPr lang="en-US" sz="2800" dirty="0" smtClean="0"/>
              <a:t> </a:t>
            </a:r>
            <a:r>
              <a:rPr lang="en-US" sz="5200" dirty="0" smtClean="0"/>
              <a:t>lies between 0 and 1</a:t>
            </a:r>
            <a:endParaRPr lang="en-US" sz="5200" dirty="0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8075054" y="154547"/>
            <a:ext cx="3318456" cy="6529588"/>
            <a:chOff x="3516" y="980"/>
            <a:chExt cx="2254" cy="2686"/>
          </a:xfrm>
        </p:grpSpPr>
        <p:grpSp>
          <p:nvGrpSpPr>
            <p:cNvPr id="5" name="Group 4"/>
            <p:cNvGrpSpPr>
              <a:grpSpLocks/>
            </p:cNvGrpSpPr>
            <p:nvPr/>
          </p:nvGrpSpPr>
          <p:grpSpPr bwMode="auto">
            <a:xfrm>
              <a:off x="3855" y="1127"/>
              <a:ext cx="596" cy="2393"/>
              <a:chOff x="4176" y="1392"/>
              <a:chExt cx="596" cy="2393"/>
            </a:xfrm>
          </p:grpSpPr>
          <p:grpSp>
            <p:nvGrpSpPr>
              <p:cNvPr id="12" name="Group 11"/>
              <p:cNvGrpSpPr>
                <a:grpSpLocks/>
              </p:cNvGrpSpPr>
              <p:nvPr/>
            </p:nvGrpSpPr>
            <p:grpSpPr bwMode="auto">
              <a:xfrm>
                <a:off x="4176" y="1392"/>
                <a:ext cx="515" cy="2393"/>
                <a:chOff x="4176" y="1392"/>
                <a:chExt cx="515" cy="2393"/>
              </a:xfrm>
            </p:grpSpPr>
            <p:sp>
              <p:nvSpPr>
                <p:cNvPr id="91" name="Freeform 90"/>
                <p:cNvSpPr>
                  <a:spLocks/>
                </p:cNvSpPr>
                <p:nvPr/>
              </p:nvSpPr>
              <p:spPr bwMode="auto">
                <a:xfrm>
                  <a:off x="4672" y="1392"/>
                  <a:ext cx="19" cy="2392"/>
                </a:xfrm>
                <a:custGeom>
                  <a:avLst/>
                  <a:gdLst>
                    <a:gd name="T0" fmla="*/ 18 w 19"/>
                    <a:gd name="T1" fmla="*/ 0 h 2392"/>
                    <a:gd name="T2" fmla="*/ 18 w 19"/>
                    <a:gd name="T3" fmla="*/ 2391 h 2392"/>
                    <a:gd name="T4" fmla="*/ 0 w 19"/>
                    <a:gd name="T5" fmla="*/ 2391 h 2392"/>
                    <a:gd name="T6" fmla="*/ 0 w 19"/>
                    <a:gd name="T7" fmla="*/ 0 h 2392"/>
                    <a:gd name="T8" fmla="*/ 18 w 19"/>
                    <a:gd name="T9" fmla="*/ 0 h 2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2392">
                      <a:moveTo>
                        <a:pt x="18" y="0"/>
                      </a:moveTo>
                      <a:lnTo>
                        <a:pt x="18" y="2391"/>
                      </a:lnTo>
                      <a:lnTo>
                        <a:pt x="0" y="2391"/>
                      </a:lnTo>
                      <a:lnTo>
                        <a:pt x="0" y="0"/>
                      </a:lnTo>
                      <a:lnTo>
                        <a:pt x="18" y="0"/>
                      </a:lnTo>
                    </a:path>
                  </a:pathLst>
                </a:custGeom>
                <a:solidFill>
                  <a:srgbClr val="F6BF69"/>
                </a:solidFill>
                <a:ln w="12700" cap="rnd" cmpd="sng">
                  <a:solidFill>
                    <a:srgbClr val="7726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92" name="Freeform 91"/>
                <p:cNvSpPr>
                  <a:spLocks/>
                </p:cNvSpPr>
                <p:nvPr/>
              </p:nvSpPr>
              <p:spPr bwMode="auto">
                <a:xfrm>
                  <a:off x="4176" y="1393"/>
                  <a:ext cx="497" cy="2392"/>
                </a:xfrm>
                <a:custGeom>
                  <a:avLst/>
                  <a:gdLst>
                    <a:gd name="T0" fmla="*/ 496 w 497"/>
                    <a:gd name="T1" fmla="*/ 0 h 2392"/>
                    <a:gd name="T2" fmla="*/ 496 w 497"/>
                    <a:gd name="T3" fmla="*/ 2391 h 2392"/>
                    <a:gd name="T4" fmla="*/ 0 w 497"/>
                    <a:gd name="T5" fmla="*/ 2391 h 2392"/>
                    <a:gd name="T6" fmla="*/ 0 w 497"/>
                    <a:gd name="T7" fmla="*/ 0 h 2392"/>
                    <a:gd name="T8" fmla="*/ 496 w 497"/>
                    <a:gd name="T9" fmla="*/ 0 h 2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7" h="2392">
                      <a:moveTo>
                        <a:pt x="496" y="0"/>
                      </a:moveTo>
                      <a:lnTo>
                        <a:pt x="496" y="2391"/>
                      </a:lnTo>
                      <a:lnTo>
                        <a:pt x="0" y="2391"/>
                      </a:lnTo>
                      <a:lnTo>
                        <a:pt x="0" y="0"/>
                      </a:lnTo>
                      <a:lnTo>
                        <a:pt x="496" y="0"/>
                      </a:lnTo>
                    </a:path>
                  </a:pathLst>
                </a:custGeom>
                <a:solidFill>
                  <a:srgbClr val="F6BF69"/>
                </a:solidFill>
                <a:ln w="12700" cap="rnd" cmpd="sng">
                  <a:solidFill>
                    <a:srgbClr val="7726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93" name="Freeform 92"/>
                <p:cNvSpPr>
                  <a:spLocks/>
                </p:cNvSpPr>
                <p:nvPr/>
              </p:nvSpPr>
              <p:spPr bwMode="auto">
                <a:xfrm>
                  <a:off x="4176" y="1392"/>
                  <a:ext cx="188" cy="2392"/>
                </a:xfrm>
                <a:custGeom>
                  <a:avLst/>
                  <a:gdLst>
                    <a:gd name="T0" fmla="*/ 187 w 188"/>
                    <a:gd name="T1" fmla="*/ 0 h 2392"/>
                    <a:gd name="T2" fmla="*/ 187 w 188"/>
                    <a:gd name="T3" fmla="*/ 2391 h 2392"/>
                    <a:gd name="T4" fmla="*/ 0 w 188"/>
                    <a:gd name="T5" fmla="*/ 2391 h 2392"/>
                    <a:gd name="T6" fmla="*/ 0 w 188"/>
                    <a:gd name="T7" fmla="*/ 0 h 2392"/>
                    <a:gd name="T8" fmla="*/ 187 w 188"/>
                    <a:gd name="T9" fmla="*/ 0 h 2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8" h="2392">
                      <a:moveTo>
                        <a:pt x="187" y="0"/>
                      </a:moveTo>
                      <a:lnTo>
                        <a:pt x="187" y="2391"/>
                      </a:lnTo>
                      <a:lnTo>
                        <a:pt x="0" y="2391"/>
                      </a:lnTo>
                      <a:lnTo>
                        <a:pt x="0" y="0"/>
                      </a:lnTo>
                      <a:lnTo>
                        <a:pt x="187" y="0"/>
                      </a:lnTo>
                    </a:path>
                  </a:pathLst>
                </a:custGeom>
                <a:solidFill>
                  <a:srgbClr val="F6BF69"/>
                </a:solidFill>
                <a:ln w="12700" cap="rnd" cmpd="sng">
                  <a:solidFill>
                    <a:srgbClr val="7726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</p:grpSp>
          <p:grpSp>
            <p:nvGrpSpPr>
              <p:cNvPr id="13" name="Group 12"/>
              <p:cNvGrpSpPr>
                <a:grpSpLocks/>
              </p:cNvGrpSpPr>
              <p:nvPr/>
            </p:nvGrpSpPr>
            <p:grpSpPr bwMode="auto">
              <a:xfrm>
                <a:off x="4359" y="1481"/>
                <a:ext cx="413" cy="2219"/>
                <a:chOff x="4359" y="1481"/>
                <a:chExt cx="413" cy="2219"/>
              </a:xfrm>
            </p:grpSpPr>
            <p:sp>
              <p:nvSpPr>
                <p:cNvPr id="30" name="Line 15"/>
                <p:cNvSpPr>
                  <a:spLocks noChangeShapeType="1"/>
                </p:cNvSpPr>
                <p:nvPr/>
              </p:nvSpPr>
              <p:spPr bwMode="auto">
                <a:xfrm flipH="1">
                  <a:off x="4360" y="1851"/>
                  <a:ext cx="412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31" name="Line 16"/>
                <p:cNvSpPr>
                  <a:spLocks noChangeShapeType="1"/>
                </p:cNvSpPr>
                <p:nvPr/>
              </p:nvSpPr>
              <p:spPr bwMode="auto">
                <a:xfrm flipH="1">
                  <a:off x="4360" y="1481"/>
                  <a:ext cx="412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32" name="Line 17"/>
                <p:cNvSpPr>
                  <a:spLocks noChangeShapeType="1"/>
                </p:cNvSpPr>
                <p:nvPr/>
              </p:nvSpPr>
              <p:spPr bwMode="auto">
                <a:xfrm>
                  <a:off x="4608" y="1574"/>
                  <a:ext cx="0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33" name="Line 18"/>
                <p:cNvSpPr>
                  <a:spLocks noChangeShapeType="1"/>
                </p:cNvSpPr>
                <p:nvPr/>
              </p:nvSpPr>
              <p:spPr bwMode="auto">
                <a:xfrm flipH="1">
                  <a:off x="4360" y="1666"/>
                  <a:ext cx="412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34" name="Line 19"/>
                <p:cNvSpPr>
                  <a:spLocks noChangeShapeType="1"/>
                </p:cNvSpPr>
                <p:nvPr/>
              </p:nvSpPr>
              <p:spPr bwMode="auto">
                <a:xfrm>
                  <a:off x="4608" y="1759"/>
                  <a:ext cx="0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35" name="Line 20"/>
                <p:cNvSpPr>
                  <a:spLocks noChangeShapeType="1"/>
                </p:cNvSpPr>
                <p:nvPr/>
              </p:nvSpPr>
              <p:spPr bwMode="auto">
                <a:xfrm>
                  <a:off x="4608" y="1943"/>
                  <a:ext cx="0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36" name="Line 21"/>
                <p:cNvSpPr>
                  <a:spLocks noChangeShapeType="1"/>
                </p:cNvSpPr>
                <p:nvPr/>
              </p:nvSpPr>
              <p:spPr bwMode="auto">
                <a:xfrm flipH="1">
                  <a:off x="4360" y="2036"/>
                  <a:ext cx="412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37" name="Line 22"/>
                <p:cNvSpPr>
                  <a:spLocks noChangeShapeType="1"/>
                </p:cNvSpPr>
                <p:nvPr/>
              </p:nvSpPr>
              <p:spPr bwMode="auto">
                <a:xfrm>
                  <a:off x="4608" y="2128"/>
                  <a:ext cx="0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38" name="Line 23"/>
                <p:cNvSpPr>
                  <a:spLocks noChangeShapeType="1"/>
                </p:cNvSpPr>
                <p:nvPr/>
              </p:nvSpPr>
              <p:spPr bwMode="auto">
                <a:xfrm flipH="1">
                  <a:off x="4360" y="2221"/>
                  <a:ext cx="412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39" name="Line 24"/>
                <p:cNvSpPr>
                  <a:spLocks noChangeShapeType="1"/>
                </p:cNvSpPr>
                <p:nvPr/>
              </p:nvSpPr>
              <p:spPr bwMode="auto">
                <a:xfrm>
                  <a:off x="4608" y="2309"/>
                  <a:ext cx="0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40" name="Line 25"/>
                <p:cNvSpPr>
                  <a:spLocks noChangeShapeType="1"/>
                </p:cNvSpPr>
                <p:nvPr/>
              </p:nvSpPr>
              <p:spPr bwMode="auto">
                <a:xfrm flipH="1">
                  <a:off x="4368" y="2775"/>
                  <a:ext cx="404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41" name="Line 26"/>
                <p:cNvSpPr>
                  <a:spLocks noChangeShapeType="1"/>
                </p:cNvSpPr>
                <p:nvPr/>
              </p:nvSpPr>
              <p:spPr bwMode="auto">
                <a:xfrm flipH="1">
                  <a:off x="4368" y="2960"/>
                  <a:ext cx="404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42" name="Line 27"/>
                <p:cNvSpPr>
                  <a:spLocks noChangeShapeType="1"/>
                </p:cNvSpPr>
                <p:nvPr/>
              </p:nvSpPr>
              <p:spPr bwMode="auto">
                <a:xfrm>
                  <a:off x="4608" y="2868"/>
                  <a:ext cx="0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43" name="Line 28"/>
                <p:cNvSpPr>
                  <a:spLocks noChangeShapeType="1"/>
                </p:cNvSpPr>
                <p:nvPr/>
              </p:nvSpPr>
              <p:spPr bwMode="auto">
                <a:xfrm>
                  <a:off x="4608" y="2683"/>
                  <a:ext cx="0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44" name="Line 29"/>
                <p:cNvSpPr>
                  <a:spLocks noChangeShapeType="1"/>
                </p:cNvSpPr>
                <p:nvPr/>
              </p:nvSpPr>
              <p:spPr bwMode="auto">
                <a:xfrm flipH="1">
                  <a:off x="4368" y="2591"/>
                  <a:ext cx="404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45" name="Line 30"/>
                <p:cNvSpPr>
                  <a:spLocks noChangeShapeType="1"/>
                </p:cNvSpPr>
                <p:nvPr/>
              </p:nvSpPr>
              <p:spPr bwMode="auto">
                <a:xfrm>
                  <a:off x="4608" y="2498"/>
                  <a:ext cx="0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46" name="Line 31"/>
                <p:cNvSpPr>
                  <a:spLocks noChangeShapeType="1"/>
                </p:cNvSpPr>
                <p:nvPr/>
              </p:nvSpPr>
              <p:spPr bwMode="auto">
                <a:xfrm flipH="1">
                  <a:off x="4368" y="2405"/>
                  <a:ext cx="404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grpSp>
              <p:nvGrpSpPr>
                <p:cNvPr id="47" name="Group 46"/>
                <p:cNvGrpSpPr>
                  <a:grpSpLocks/>
                </p:cNvGrpSpPr>
                <p:nvPr/>
              </p:nvGrpSpPr>
              <p:grpSpPr bwMode="auto">
                <a:xfrm>
                  <a:off x="4536" y="1530"/>
                  <a:ext cx="236" cy="91"/>
                  <a:chOff x="4536" y="1530"/>
                  <a:chExt cx="236" cy="91"/>
                </a:xfrm>
              </p:grpSpPr>
              <p:sp>
                <p:nvSpPr>
                  <p:cNvPr id="89" name="Line 3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6" y="1530"/>
                    <a:ext cx="236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  <p:sp>
                <p:nvSpPr>
                  <p:cNvPr id="90" name="Line 3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6" y="1621"/>
                    <a:ext cx="236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</p:grpSp>
            <p:grpSp>
              <p:nvGrpSpPr>
                <p:cNvPr id="48" name="Group 47"/>
                <p:cNvGrpSpPr>
                  <a:grpSpLocks/>
                </p:cNvGrpSpPr>
                <p:nvPr/>
              </p:nvGrpSpPr>
              <p:grpSpPr bwMode="auto">
                <a:xfrm>
                  <a:off x="4531" y="1715"/>
                  <a:ext cx="241" cy="92"/>
                  <a:chOff x="4531" y="1715"/>
                  <a:chExt cx="241" cy="92"/>
                </a:xfrm>
              </p:grpSpPr>
              <p:sp>
                <p:nvSpPr>
                  <p:cNvPr id="87" name="Line 3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1" y="1715"/>
                    <a:ext cx="241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  <p:sp>
                <p:nvSpPr>
                  <p:cNvPr id="88" name="Line 3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1" y="1807"/>
                    <a:ext cx="241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</p:grpSp>
            <p:grpSp>
              <p:nvGrpSpPr>
                <p:cNvPr id="49" name="Group 48"/>
                <p:cNvGrpSpPr>
                  <a:grpSpLocks/>
                </p:cNvGrpSpPr>
                <p:nvPr/>
              </p:nvGrpSpPr>
              <p:grpSpPr bwMode="auto">
                <a:xfrm>
                  <a:off x="4531" y="1895"/>
                  <a:ext cx="241" cy="91"/>
                  <a:chOff x="4531" y="1895"/>
                  <a:chExt cx="241" cy="91"/>
                </a:xfrm>
              </p:grpSpPr>
              <p:sp>
                <p:nvSpPr>
                  <p:cNvPr id="85" name="Line 3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1" y="1895"/>
                    <a:ext cx="241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  <p:sp>
                <p:nvSpPr>
                  <p:cNvPr id="86" name="Line 4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1" y="1986"/>
                    <a:ext cx="241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</p:grpSp>
            <p:grpSp>
              <p:nvGrpSpPr>
                <p:cNvPr id="50" name="Group 49"/>
                <p:cNvGrpSpPr>
                  <a:grpSpLocks/>
                </p:cNvGrpSpPr>
                <p:nvPr/>
              </p:nvGrpSpPr>
              <p:grpSpPr bwMode="auto">
                <a:xfrm>
                  <a:off x="4531" y="2084"/>
                  <a:ext cx="241" cy="91"/>
                  <a:chOff x="4531" y="2084"/>
                  <a:chExt cx="241" cy="91"/>
                </a:xfrm>
              </p:grpSpPr>
              <p:sp>
                <p:nvSpPr>
                  <p:cNvPr id="83" name="Line 4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1" y="2084"/>
                    <a:ext cx="241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  <p:sp>
                <p:nvSpPr>
                  <p:cNvPr id="84" name="Line 4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1" y="2175"/>
                    <a:ext cx="241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</p:grpSp>
            <p:grpSp>
              <p:nvGrpSpPr>
                <p:cNvPr id="51" name="Group 50"/>
                <p:cNvGrpSpPr>
                  <a:grpSpLocks/>
                </p:cNvGrpSpPr>
                <p:nvPr/>
              </p:nvGrpSpPr>
              <p:grpSpPr bwMode="auto">
                <a:xfrm>
                  <a:off x="4528" y="2264"/>
                  <a:ext cx="241" cy="92"/>
                  <a:chOff x="4528" y="2264"/>
                  <a:chExt cx="241" cy="92"/>
                </a:xfrm>
              </p:grpSpPr>
              <p:sp>
                <p:nvSpPr>
                  <p:cNvPr id="81" name="Line 4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28" y="2264"/>
                    <a:ext cx="241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  <p:sp>
                <p:nvSpPr>
                  <p:cNvPr id="82" name="Line 4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28" y="2356"/>
                    <a:ext cx="241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</p:grpSp>
            <p:grpSp>
              <p:nvGrpSpPr>
                <p:cNvPr id="52" name="Group 51"/>
                <p:cNvGrpSpPr>
                  <a:grpSpLocks/>
                </p:cNvGrpSpPr>
                <p:nvPr/>
              </p:nvGrpSpPr>
              <p:grpSpPr bwMode="auto">
                <a:xfrm>
                  <a:off x="4531" y="2453"/>
                  <a:ext cx="241" cy="91"/>
                  <a:chOff x="4531" y="2453"/>
                  <a:chExt cx="241" cy="91"/>
                </a:xfrm>
              </p:grpSpPr>
              <p:sp>
                <p:nvSpPr>
                  <p:cNvPr id="79" name="Line 4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1" y="2453"/>
                    <a:ext cx="241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  <p:sp>
                <p:nvSpPr>
                  <p:cNvPr id="80" name="Line 4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1" y="2544"/>
                    <a:ext cx="241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</p:grpSp>
            <p:grpSp>
              <p:nvGrpSpPr>
                <p:cNvPr id="53" name="Group 52"/>
                <p:cNvGrpSpPr>
                  <a:grpSpLocks/>
                </p:cNvGrpSpPr>
                <p:nvPr/>
              </p:nvGrpSpPr>
              <p:grpSpPr bwMode="auto">
                <a:xfrm>
                  <a:off x="4531" y="2639"/>
                  <a:ext cx="241" cy="91"/>
                  <a:chOff x="4531" y="2639"/>
                  <a:chExt cx="241" cy="91"/>
                </a:xfrm>
              </p:grpSpPr>
              <p:sp>
                <p:nvSpPr>
                  <p:cNvPr id="77" name="Line 5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1" y="2639"/>
                    <a:ext cx="241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  <p:sp>
                <p:nvSpPr>
                  <p:cNvPr id="78" name="Line 5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1" y="2730"/>
                    <a:ext cx="241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</p:grpSp>
            <p:grpSp>
              <p:nvGrpSpPr>
                <p:cNvPr id="54" name="Group 53"/>
                <p:cNvGrpSpPr>
                  <a:grpSpLocks/>
                </p:cNvGrpSpPr>
                <p:nvPr/>
              </p:nvGrpSpPr>
              <p:grpSpPr bwMode="auto">
                <a:xfrm>
                  <a:off x="4531" y="2825"/>
                  <a:ext cx="241" cy="91"/>
                  <a:chOff x="4531" y="2825"/>
                  <a:chExt cx="241" cy="91"/>
                </a:xfrm>
              </p:grpSpPr>
              <p:sp>
                <p:nvSpPr>
                  <p:cNvPr id="75" name="Line 5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1" y="2825"/>
                    <a:ext cx="241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  <p:sp>
                <p:nvSpPr>
                  <p:cNvPr id="76" name="Line 5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1" y="2916"/>
                    <a:ext cx="241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</p:grpSp>
            <p:sp>
              <p:nvSpPr>
                <p:cNvPr id="55" name="Line 56"/>
                <p:cNvSpPr>
                  <a:spLocks noChangeShapeType="1"/>
                </p:cNvSpPr>
                <p:nvPr/>
              </p:nvSpPr>
              <p:spPr bwMode="auto">
                <a:xfrm flipH="1">
                  <a:off x="4359" y="3330"/>
                  <a:ext cx="412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56" name="Line 57"/>
                <p:cNvSpPr>
                  <a:spLocks noChangeShapeType="1"/>
                </p:cNvSpPr>
                <p:nvPr/>
              </p:nvSpPr>
              <p:spPr bwMode="auto">
                <a:xfrm>
                  <a:off x="4610" y="3052"/>
                  <a:ext cx="1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57" name="Line 58"/>
                <p:cNvSpPr>
                  <a:spLocks noChangeShapeType="1"/>
                </p:cNvSpPr>
                <p:nvPr/>
              </p:nvSpPr>
              <p:spPr bwMode="auto">
                <a:xfrm flipH="1">
                  <a:off x="4359" y="3145"/>
                  <a:ext cx="412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58" name="Line 59"/>
                <p:cNvSpPr>
                  <a:spLocks noChangeShapeType="1"/>
                </p:cNvSpPr>
                <p:nvPr/>
              </p:nvSpPr>
              <p:spPr bwMode="auto">
                <a:xfrm>
                  <a:off x="4610" y="3237"/>
                  <a:ext cx="1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59" name="Line 60"/>
                <p:cNvSpPr>
                  <a:spLocks noChangeShapeType="1"/>
                </p:cNvSpPr>
                <p:nvPr/>
              </p:nvSpPr>
              <p:spPr bwMode="auto">
                <a:xfrm>
                  <a:off x="4608" y="3421"/>
                  <a:ext cx="0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60" name="Line 61"/>
                <p:cNvSpPr>
                  <a:spLocks noChangeShapeType="1"/>
                </p:cNvSpPr>
                <p:nvPr/>
              </p:nvSpPr>
              <p:spPr bwMode="auto">
                <a:xfrm flipH="1">
                  <a:off x="4359" y="3514"/>
                  <a:ext cx="412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61" name="Line 62"/>
                <p:cNvSpPr>
                  <a:spLocks noChangeShapeType="1"/>
                </p:cNvSpPr>
                <p:nvPr/>
              </p:nvSpPr>
              <p:spPr bwMode="auto">
                <a:xfrm>
                  <a:off x="4608" y="3607"/>
                  <a:ext cx="0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62" name="Line 63"/>
                <p:cNvSpPr>
                  <a:spLocks noChangeShapeType="1"/>
                </p:cNvSpPr>
                <p:nvPr/>
              </p:nvSpPr>
              <p:spPr bwMode="auto">
                <a:xfrm flipH="1">
                  <a:off x="4360" y="3700"/>
                  <a:ext cx="412" cy="0"/>
                </a:xfrm>
                <a:prstGeom prst="line">
                  <a:avLst/>
                </a:prstGeom>
                <a:noFill/>
                <a:ln w="12700">
                  <a:solidFill>
                    <a:srgbClr val="772655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grpSp>
              <p:nvGrpSpPr>
                <p:cNvPr id="63" name="Group 62"/>
                <p:cNvGrpSpPr>
                  <a:grpSpLocks/>
                </p:cNvGrpSpPr>
                <p:nvPr/>
              </p:nvGrpSpPr>
              <p:grpSpPr bwMode="auto">
                <a:xfrm>
                  <a:off x="4531" y="3008"/>
                  <a:ext cx="241" cy="91"/>
                  <a:chOff x="4531" y="3008"/>
                  <a:chExt cx="241" cy="91"/>
                </a:xfrm>
              </p:grpSpPr>
              <p:sp>
                <p:nvSpPr>
                  <p:cNvPr id="73" name="Line 6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1" y="3008"/>
                    <a:ext cx="241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  <p:sp>
                <p:nvSpPr>
                  <p:cNvPr id="74" name="Line 6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1" y="3099"/>
                    <a:ext cx="241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</p:grpSp>
            <p:grpSp>
              <p:nvGrpSpPr>
                <p:cNvPr id="64" name="Group 63"/>
                <p:cNvGrpSpPr>
                  <a:grpSpLocks/>
                </p:cNvGrpSpPr>
                <p:nvPr/>
              </p:nvGrpSpPr>
              <p:grpSpPr bwMode="auto">
                <a:xfrm>
                  <a:off x="4531" y="3194"/>
                  <a:ext cx="240" cy="91"/>
                  <a:chOff x="4531" y="3194"/>
                  <a:chExt cx="240" cy="91"/>
                </a:xfrm>
              </p:grpSpPr>
              <p:sp>
                <p:nvSpPr>
                  <p:cNvPr id="71" name="Line 6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1" y="3194"/>
                    <a:ext cx="240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  <p:sp>
                <p:nvSpPr>
                  <p:cNvPr id="72" name="Line 6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1" y="3285"/>
                    <a:ext cx="240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</p:grpSp>
            <p:grpSp>
              <p:nvGrpSpPr>
                <p:cNvPr id="65" name="Group 64"/>
                <p:cNvGrpSpPr>
                  <a:grpSpLocks/>
                </p:cNvGrpSpPr>
                <p:nvPr/>
              </p:nvGrpSpPr>
              <p:grpSpPr bwMode="auto">
                <a:xfrm>
                  <a:off x="4531" y="3373"/>
                  <a:ext cx="240" cy="91"/>
                  <a:chOff x="4531" y="3373"/>
                  <a:chExt cx="240" cy="91"/>
                </a:xfrm>
              </p:grpSpPr>
              <p:sp>
                <p:nvSpPr>
                  <p:cNvPr id="69" name="Line 7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1" y="3373"/>
                    <a:ext cx="240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  <p:sp>
                <p:nvSpPr>
                  <p:cNvPr id="70" name="Line 7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1" y="3464"/>
                    <a:ext cx="240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</p:grpSp>
            <p:grpSp>
              <p:nvGrpSpPr>
                <p:cNvPr id="66" name="Group 65"/>
                <p:cNvGrpSpPr>
                  <a:grpSpLocks/>
                </p:cNvGrpSpPr>
                <p:nvPr/>
              </p:nvGrpSpPr>
              <p:grpSpPr bwMode="auto">
                <a:xfrm>
                  <a:off x="4531" y="3563"/>
                  <a:ext cx="240" cy="91"/>
                  <a:chOff x="4531" y="3563"/>
                  <a:chExt cx="240" cy="91"/>
                </a:xfrm>
              </p:grpSpPr>
              <p:sp>
                <p:nvSpPr>
                  <p:cNvPr id="67" name="Line 7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1" y="3563"/>
                    <a:ext cx="240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  <p:sp>
                <p:nvSpPr>
                  <p:cNvPr id="68" name="Line 7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31" y="3654"/>
                    <a:ext cx="240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772655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en-GB"/>
                    </a:defPPr>
                    <a:lvl1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1pPr>
                    <a:lvl2pPr marL="4572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2pPr>
                    <a:lvl3pPr marL="9144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3pPr>
                    <a:lvl4pPr marL="13716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4pPr>
                    <a:lvl5pPr marL="1828800" algn="ctr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defRPr>
                    </a:lvl9pPr>
                  </a:lstStyle>
                  <a:p>
                    <a:endParaRPr lang="en-US"/>
                  </a:p>
                </p:txBody>
              </p:sp>
            </p:grpSp>
          </p:grpSp>
          <p:grpSp>
            <p:nvGrpSpPr>
              <p:cNvPr id="14" name="Group 13"/>
              <p:cNvGrpSpPr>
                <a:grpSpLocks/>
              </p:cNvGrpSpPr>
              <p:nvPr/>
            </p:nvGrpSpPr>
            <p:grpSpPr bwMode="auto">
              <a:xfrm>
                <a:off x="4390" y="1625"/>
                <a:ext cx="86" cy="2059"/>
                <a:chOff x="4390" y="1625"/>
                <a:chExt cx="86" cy="2059"/>
              </a:xfrm>
            </p:grpSpPr>
            <p:sp>
              <p:nvSpPr>
                <p:cNvPr id="15" name="Freeform 14"/>
                <p:cNvSpPr>
                  <a:spLocks/>
                </p:cNvSpPr>
                <p:nvPr/>
              </p:nvSpPr>
              <p:spPr bwMode="auto">
                <a:xfrm>
                  <a:off x="4390" y="2174"/>
                  <a:ext cx="86" cy="27"/>
                </a:xfrm>
                <a:custGeom>
                  <a:avLst/>
                  <a:gdLst>
                    <a:gd name="T0" fmla="*/ 85 w 86"/>
                    <a:gd name="T1" fmla="*/ 15 h 27"/>
                    <a:gd name="T2" fmla="*/ 85 w 86"/>
                    <a:gd name="T3" fmla="*/ 24 h 27"/>
                    <a:gd name="T4" fmla="*/ 34 w 86"/>
                    <a:gd name="T5" fmla="*/ 24 h 27"/>
                    <a:gd name="T6" fmla="*/ 34 w 86"/>
                    <a:gd name="T7" fmla="*/ 26 h 27"/>
                    <a:gd name="T8" fmla="*/ 15 w 86"/>
                    <a:gd name="T9" fmla="*/ 26 h 27"/>
                    <a:gd name="T10" fmla="*/ 15 w 86"/>
                    <a:gd name="T11" fmla="*/ 24 h 27"/>
                    <a:gd name="T12" fmla="*/ 0 w 86"/>
                    <a:gd name="T13" fmla="*/ 24 h 27"/>
                    <a:gd name="T14" fmla="*/ 0 w 86"/>
                    <a:gd name="T15" fmla="*/ 15 h 27"/>
                    <a:gd name="T16" fmla="*/ 15 w 86"/>
                    <a:gd name="T17" fmla="*/ 15 h 27"/>
                    <a:gd name="T18" fmla="*/ 34 w 86"/>
                    <a:gd name="T19" fmla="*/ 15 h 27"/>
                    <a:gd name="T20" fmla="*/ 34 w 86"/>
                    <a:gd name="T21" fmla="*/ 9 h 27"/>
                    <a:gd name="T22" fmla="*/ 53 w 86"/>
                    <a:gd name="T23" fmla="*/ 15 h 27"/>
                    <a:gd name="T24" fmla="*/ 34 w 86"/>
                    <a:gd name="T25" fmla="*/ 15 h 27"/>
                    <a:gd name="T26" fmla="*/ 15 w 86"/>
                    <a:gd name="T27" fmla="*/ 15 h 27"/>
                    <a:gd name="T28" fmla="*/ 15 w 86"/>
                    <a:gd name="T29" fmla="*/ 0 h 27"/>
                    <a:gd name="T30" fmla="*/ 34 w 86"/>
                    <a:gd name="T31" fmla="*/ 0 h 27"/>
                    <a:gd name="T32" fmla="*/ 85 w 86"/>
                    <a:gd name="T33" fmla="*/ 15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6" h="27">
                      <a:moveTo>
                        <a:pt x="85" y="15"/>
                      </a:moveTo>
                      <a:lnTo>
                        <a:pt x="85" y="24"/>
                      </a:lnTo>
                      <a:lnTo>
                        <a:pt x="34" y="24"/>
                      </a:lnTo>
                      <a:lnTo>
                        <a:pt x="34" y="26"/>
                      </a:lnTo>
                      <a:lnTo>
                        <a:pt x="15" y="26"/>
                      </a:lnTo>
                      <a:lnTo>
                        <a:pt x="15" y="24"/>
                      </a:lnTo>
                      <a:lnTo>
                        <a:pt x="0" y="24"/>
                      </a:lnTo>
                      <a:lnTo>
                        <a:pt x="0" y="15"/>
                      </a:lnTo>
                      <a:lnTo>
                        <a:pt x="15" y="15"/>
                      </a:lnTo>
                      <a:lnTo>
                        <a:pt x="34" y="15"/>
                      </a:lnTo>
                      <a:lnTo>
                        <a:pt x="34" y="9"/>
                      </a:lnTo>
                      <a:lnTo>
                        <a:pt x="53" y="15"/>
                      </a:lnTo>
                      <a:lnTo>
                        <a:pt x="34" y="15"/>
                      </a:lnTo>
                      <a:lnTo>
                        <a:pt x="15" y="15"/>
                      </a:lnTo>
                      <a:lnTo>
                        <a:pt x="15" y="0"/>
                      </a:lnTo>
                      <a:lnTo>
                        <a:pt x="34" y="0"/>
                      </a:lnTo>
                      <a:lnTo>
                        <a:pt x="85" y="15"/>
                      </a:lnTo>
                    </a:path>
                  </a:pathLst>
                </a:custGeom>
                <a:solidFill>
                  <a:srgbClr val="F6BF69"/>
                </a:solidFill>
                <a:ln w="12700" cap="rnd" cmpd="sng">
                  <a:solidFill>
                    <a:srgbClr val="7726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16" name="Freeform 15"/>
                <p:cNvSpPr>
                  <a:spLocks/>
                </p:cNvSpPr>
                <p:nvPr/>
              </p:nvSpPr>
              <p:spPr bwMode="auto">
                <a:xfrm>
                  <a:off x="4390" y="2545"/>
                  <a:ext cx="86" cy="24"/>
                </a:xfrm>
                <a:custGeom>
                  <a:avLst/>
                  <a:gdLst>
                    <a:gd name="T0" fmla="*/ 85 w 86"/>
                    <a:gd name="T1" fmla="*/ 6 h 24"/>
                    <a:gd name="T2" fmla="*/ 85 w 86"/>
                    <a:gd name="T3" fmla="*/ 17 h 24"/>
                    <a:gd name="T4" fmla="*/ 75 w 86"/>
                    <a:gd name="T5" fmla="*/ 23 h 24"/>
                    <a:gd name="T6" fmla="*/ 61 w 86"/>
                    <a:gd name="T7" fmla="*/ 23 h 24"/>
                    <a:gd name="T8" fmla="*/ 61 w 86"/>
                    <a:gd name="T9" fmla="*/ 14 h 24"/>
                    <a:gd name="T10" fmla="*/ 66 w 86"/>
                    <a:gd name="T11" fmla="*/ 14 h 24"/>
                    <a:gd name="T12" fmla="*/ 66 w 86"/>
                    <a:gd name="T13" fmla="*/ 10 h 24"/>
                    <a:gd name="T14" fmla="*/ 53 w 86"/>
                    <a:gd name="T15" fmla="*/ 10 h 24"/>
                    <a:gd name="T16" fmla="*/ 36 w 86"/>
                    <a:gd name="T17" fmla="*/ 10 h 24"/>
                    <a:gd name="T18" fmla="*/ 36 w 86"/>
                    <a:gd name="T19" fmla="*/ 14 h 24"/>
                    <a:gd name="T20" fmla="*/ 15 w 86"/>
                    <a:gd name="T21" fmla="*/ 14 h 24"/>
                    <a:gd name="T22" fmla="*/ 15 w 86"/>
                    <a:gd name="T23" fmla="*/ 10 h 24"/>
                    <a:gd name="T24" fmla="*/ 36 w 86"/>
                    <a:gd name="T25" fmla="*/ 10 h 24"/>
                    <a:gd name="T26" fmla="*/ 53 w 86"/>
                    <a:gd name="T27" fmla="*/ 10 h 24"/>
                    <a:gd name="T28" fmla="*/ 53 w 86"/>
                    <a:gd name="T29" fmla="*/ 17 h 24"/>
                    <a:gd name="T30" fmla="*/ 44 w 86"/>
                    <a:gd name="T31" fmla="*/ 23 h 24"/>
                    <a:gd name="T32" fmla="*/ 12 w 86"/>
                    <a:gd name="T33" fmla="*/ 23 h 24"/>
                    <a:gd name="T34" fmla="*/ 0 w 86"/>
                    <a:gd name="T35" fmla="*/ 17 h 24"/>
                    <a:gd name="T36" fmla="*/ 0 w 86"/>
                    <a:gd name="T37" fmla="*/ 6 h 24"/>
                    <a:gd name="T38" fmla="*/ 12 w 86"/>
                    <a:gd name="T39" fmla="*/ 0 h 24"/>
                    <a:gd name="T40" fmla="*/ 75 w 86"/>
                    <a:gd name="T41" fmla="*/ 0 h 24"/>
                    <a:gd name="T42" fmla="*/ 85 w 86"/>
                    <a:gd name="T43" fmla="*/ 6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6" h="24">
                      <a:moveTo>
                        <a:pt x="85" y="6"/>
                      </a:moveTo>
                      <a:lnTo>
                        <a:pt x="85" y="17"/>
                      </a:lnTo>
                      <a:lnTo>
                        <a:pt x="75" y="23"/>
                      </a:lnTo>
                      <a:lnTo>
                        <a:pt x="61" y="23"/>
                      </a:lnTo>
                      <a:lnTo>
                        <a:pt x="61" y="14"/>
                      </a:lnTo>
                      <a:lnTo>
                        <a:pt x="66" y="14"/>
                      </a:lnTo>
                      <a:lnTo>
                        <a:pt x="66" y="10"/>
                      </a:lnTo>
                      <a:lnTo>
                        <a:pt x="53" y="10"/>
                      </a:lnTo>
                      <a:lnTo>
                        <a:pt x="36" y="10"/>
                      </a:lnTo>
                      <a:lnTo>
                        <a:pt x="36" y="14"/>
                      </a:lnTo>
                      <a:lnTo>
                        <a:pt x="15" y="14"/>
                      </a:lnTo>
                      <a:lnTo>
                        <a:pt x="15" y="10"/>
                      </a:lnTo>
                      <a:lnTo>
                        <a:pt x="36" y="10"/>
                      </a:lnTo>
                      <a:lnTo>
                        <a:pt x="53" y="10"/>
                      </a:lnTo>
                      <a:lnTo>
                        <a:pt x="53" y="17"/>
                      </a:lnTo>
                      <a:lnTo>
                        <a:pt x="44" y="23"/>
                      </a:lnTo>
                      <a:lnTo>
                        <a:pt x="12" y="23"/>
                      </a:lnTo>
                      <a:lnTo>
                        <a:pt x="0" y="17"/>
                      </a:lnTo>
                      <a:lnTo>
                        <a:pt x="0" y="6"/>
                      </a:lnTo>
                      <a:lnTo>
                        <a:pt x="12" y="0"/>
                      </a:lnTo>
                      <a:lnTo>
                        <a:pt x="75" y="0"/>
                      </a:lnTo>
                      <a:lnTo>
                        <a:pt x="85" y="6"/>
                      </a:lnTo>
                    </a:path>
                  </a:pathLst>
                </a:custGeom>
                <a:solidFill>
                  <a:srgbClr val="F6BF69"/>
                </a:solidFill>
                <a:ln w="12700" cap="rnd" cmpd="sng">
                  <a:solidFill>
                    <a:srgbClr val="7726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17" name="Freeform 16"/>
                <p:cNvSpPr>
                  <a:spLocks/>
                </p:cNvSpPr>
                <p:nvPr/>
              </p:nvSpPr>
              <p:spPr bwMode="auto">
                <a:xfrm>
                  <a:off x="4390" y="2918"/>
                  <a:ext cx="86" cy="23"/>
                </a:xfrm>
                <a:custGeom>
                  <a:avLst/>
                  <a:gdLst>
                    <a:gd name="T0" fmla="*/ 85 w 86"/>
                    <a:gd name="T1" fmla="*/ 6 h 23"/>
                    <a:gd name="T2" fmla="*/ 85 w 86"/>
                    <a:gd name="T3" fmla="*/ 17 h 23"/>
                    <a:gd name="T4" fmla="*/ 75 w 86"/>
                    <a:gd name="T5" fmla="*/ 22 h 23"/>
                    <a:gd name="T6" fmla="*/ 53 w 86"/>
                    <a:gd name="T7" fmla="*/ 22 h 23"/>
                    <a:gd name="T8" fmla="*/ 44 w 86"/>
                    <a:gd name="T9" fmla="*/ 19 h 23"/>
                    <a:gd name="T10" fmla="*/ 34 w 86"/>
                    <a:gd name="T11" fmla="*/ 22 h 23"/>
                    <a:gd name="T12" fmla="*/ 32 w 86"/>
                    <a:gd name="T13" fmla="*/ 22 h 23"/>
                    <a:gd name="T14" fmla="*/ 32 w 86"/>
                    <a:gd name="T15" fmla="*/ 13 h 23"/>
                    <a:gd name="T16" fmla="*/ 56 w 86"/>
                    <a:gd name="T17" fmla="*/ 13 h 23"/>
                    <a:gd name="T18" fmla="*/ 73 w 86"/>
                    <a:gd name="T19" fmla="*/ 13 h 23"/>
                    <a:gd name="T20" fmla="*/ 73 w 86"/>
                    <a:gd name="T21" fmla="*/ 8 h 23"/>
                    <a:gd name="T22" fmla="*/ 56 w 86"/>
                    <a:gd name="T23" fmla="*/ 8 h 23"/>
                    <a:gd name="T24" fmla="*/ 56 w 86"/>
                    <a:gd name="T25" fmla="*/ 13 h 23"/>
                    <a:gd name="T26" fmla="*/ 15 w 86"/>
                    <a:gd name="T27" fmla="*/ 13 h 23"/>
                    <a:gd name="T28" fmla="*/ 15 w 86"/>
                    <a:gd name="T29" fmla="*/ 8 h 23"/>
                    <a:gd name="T30" fmla="*/ 32 w 86"/>
                    <a:gd name="T31" fmla="*/ 8 h 23"/>
                    <a:gd name="T32" fmla="*/ 32 w 86"/>
                    <a:gd name="T33" fmla="*/ 13 h 23"/>
                    <a:gd name="T34" fmla="*/ 32 w 86"/>
                    <a:gd name="T35" fmla="*/ 22 h 23"/>
                    <a:gd name="T36" fmla="*/ 12 w 86"/>
                    <a:gd name="T37" fmla="*/ 22 h 23"/>
                    <a:gd name="T38" fmla="*/ 0 w 86"/>
                    <a:gd name="T39" fmla="*/ 17 h 23"/>
                    <a:gd name="T40" fmla="*/ 0 w 86"/>
                    <a:gd name="T41" fmla="*/ 6 h 23"/>
                    <a:gd name="T42" fmla="*/ 12 w 86"/>
                    <a:gd name="T43" fmla="*/ 0 h 23"/>
                    <a:gd name="T44" fmla="*/ 34 w 86"/>
                    <a:gd name="T45" fmla="*/ 0 h 23"/>
                    <a:gd name="T46" fmla="*/ 44 w 86"/>
                    <a:gd name="T47" fmla="*/ 3 h 23"/>
                    <a:gd name="T48" fmla="*/ 53 w 86"/>
                    <a:gd name="T49" fmla="*/ 0 h 23"/>
                    <a:gd name="T50" fmla="*/ 75 w 86"/>
                    <a:gd name="T51" fmla="*/ 0 h 23"/>
                    <a:gd name="T52" fmla="*/ 85 w 86"/>
                    <a:gd name="T53" fmla="*/ 6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86" h="23">
                      <a:moveTo>
                        <a:pt x="85" y="6"/>
                      </a:moveTo>
                      <a:lnTo>
                        <a:pt x="85" y="17"/>
                      </a:lnTo>
                      <a:lnTo>
                        <a:pt x="75" y="22"/>
                      </a:lnTo>
                      <a:lnTo>
                        <a:pt x="53" y="22"/>
                      </a:lnTo>
                      <a:lnTo>
                        <a:pt x="44" y="19"/>
                      </a:lnTo>
                      <a:lnTo>
                        <a:pt x="34" y="22"/>
                      </a:lnTo>
                      <a:lnTo>
                        <a:pt x="32" y="22"/>
                      </a:lnTo>
                      <a:lnTo>
                        <a:pt x="32" y="13"/>
                      </a:lnTo>
                      <a:lnTo>
                        <a:pt x="56" y="13"/>
                      </a:lnTo>
                      <a:lnTo>
                        <a:pt x="73" y="13"/>
                      </a:lnTo>
                      <a:lnTo>
                        <a:pt x="73" y="8"/>
                      </a:lnTo>
                      <a:lnTo>
                        <a:pt x="56" y="8"/>
                      </a:lnTo>
                      <a:lnTo>
                        <a:pt x="56" y="13"/>
                      </a:lnTo>
                      <a:lnTo>
                        <a:pt x="15" y="13"/>
                      </a:lnTo>
                      <a:lnTo>
                        <a:pt x="15" y="8"/>
                      </a:lnTo>
                      <a:lnTo>
                        <a:pt x="32" y="8"/>
                      </a:lnTo>
                      <a:lnTo>
                        <a:pt x="32" y="13"/>
                      </a:lnTo>
                      <a:lnTo>
                        <a:pt x="32" y="22"/>
                      </a:lnTo>
                      <a:lnTo>
                        <a:pt x="12" y="22"/>
                      </a:lnTo>
                      <a:lnTo>
                        <a:pt x="0" y="17"/>
                      </a:lnTo>
                      <a:lnTo>
                        <a:pt x="0" y="6"/>
                      </a:lnTo>
                      <a:lnTo>
                        <a:pt x="12" y="0"/>
                      </a:lnTo>
                      <a:lnTo>
                        <a:pt x="34" y="0"/>
                      </a:lnTo>
                      <a:lnTo>
                        <a:pt x="44" y="3"/>
                      </a:lnTo>
                      <a:lnTo>
                        <a:pt x="53" y="0"/>
                      </a:lnTo>
                      <a:lnTo>
                        <a:pt x="75" y="0"/>
                      </a:lnTo>
                      <a:lnTo>
                        <a:pt x="85" y="6"/>
                      </a:lnTo>
                    </a:path>
                  </a:pathLst>
                </a:custGeom>
                <a:solidFill>
                  <a:srgbClr val="F6BF69"/>
                </a:solidFill>
                <a:ln w="12700" cap="rnd" cmpd="sng">
                  <a:solidFill>
                    <a:srgbClr val="7726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18" name="Freeform 17"/>
                <p:cNvSpPr>
                  <a:spLocks/>
                </p:cNvSpPr>
                <p:nvPr/>
              </p:nvSpPr>
              <p:spPr bwMode="auto">
                <a:xfrm>
                  <a:off x="4390" y="3100"/>
                  <a:ext cx="86" cy="23"/>
                </a:xfrm>
                <a:custGeom>
                  <a:avLst/>
                  <a:gdLst>
                    <a:gd name="T0" fmla="*/ 85 w 86"/>
                    <a:gd name="T1" fmla="*/ 17 h 23"/>
                    <a:gd name="T2" fmla="*/ 75 w 86"/>
                    <a:gd name="T3" fmla="*/ 22 h 23"/>
                    <a:gd name="T4" fmla="*/ 12 w 86"/>
                    <a:gd name="T5" fmla="*/ 22 h 23"/>
                    <a:gd name="T6" fmla="*/ 0 w 86"/>
                    <a:gd name="T7" fmla="*/ 17 h 23"/>
                    <a:gd name="T8" fmla="*/ 0 w 86"/>
                    <a:gd name="T9" fmla="*/ 6 h 23"/>
                    <a:gd name="T10" fmla="*/ 12 w 86"/>
                    <a:gd name="T11" fmla="*/ 0 h 23"/>
                    <a:gd name="T12" fmla="*/ 26 w 86"/>
                    <a:gd name="T13" fmla="*/ 0 h 23"/>
                    <a:gd name="T14" fmla="*/ 26 w 86"/>
                    <a:gd name="T15" fmla="*/ 9 h 23"/>
                    <a:gd name="T16" fmla="*/ 19 w 86"/>
                    <a:gd name="T17" fmla="*/ 9 h 23"/>
                    <a:gd name="T18" fmla="*/ 19 w 86"/>
                    <a:gd name="T19" fmla="*/ 14 h 23"/>
                    <a:gd name="T20" fmla="*/ 32 w 86"/>
                    <a:gd name="T21" fmla="*/ 14 h 23"/>
                    <a:gd name="T22" fmla="*/ 49 w 86"/>
                    <a:gd name="T23" fmla="*/ 14 h 23"/>
                    <a:gd name="T24" fmla="*/ 49 w 86"/>
                    <a:gd name="T25" fmla="*/ 9 h 23"/>
                    <a:gd name="T26" fmla="*/ 70 w 86"/>
                    <a:gd name="T27" fmla="*/ 9 h 23"/>
                    <a:gd name="T28" fmla="*/ 70 w 86"/>
                    <a:gd name="T29" fmla="*/ 14 h 23"/>
                    <a:gd name="T30" fmla="*/ 49 w 86"/>
                    <a:gd name="T31" fmla="*/ 14 h 23"/>
                    <a:gd name="T32" fmla="*/ 32 w 86"/>
                    <a:gd name="T33" fmla="*/ 14 h 23"/>
                    <a:gd name="T34" fmla="*/ 32 w 86"/>
                    <a:gd name="T35" fmla="*/ 6 h 23"/>
                    <a:gd name="T36" fmla="*/ 44 w 86"/>
                    <a:gd name="T37" fmla="*/ 0 h 23"/>
                    <a:gd name="T38" fmla="*/ 75 w 86"/>
                    <a:gd name="T39" fmla="*/ 0 h 23"/>
                    <a:gd name="T40" fmla="*/ 85 w 86"/>
                    <a:gd name="T41" fmla="*/ 6 h 23"/>
                    <a:gd name="T42" fmla="*/ 85 w 86"/>
                    <a:gd name="T43" fmla="*/ 17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6" h="23">
                      <a:moveTo>
                        <a:pt x="85" y="17"/>
                      </a:moveTo>
                      <a:lnTo>
                        <a:pt x="75" y="22"/>
                      </a:lnTo>
                      <a:lnTo>
                        <a:pt x="12" y="22"/>
                      </a:lnTo>
                      <a:lnTo>
                        <a:pt x="0" y="17"/>
                      </a:lnTo>
                      <a:lnTo>
                        <a:pt x="0" y="6"/>
                      </a:lnTo>
                      <a:lnTo>
                        <a:pt x="12" y="0"/>
                      </a:lnTo>
                      <a:lnTo>
                        <a:pt x="26" y="0"/>
                      </a:lnTo>
                      <a:lnTo>
                        <a:pt x="26" y="9"/>
                      </a:lnTo>
                      <a:lnTo>
                        <a:pt x="19" y="9"/>
                      </a:lnTo>
                      <a:lnTo>
                        <a:pt x="19" y="14"/>
                      </a:lnTo>
                      <a:lnTo>
                        <a:pt x="32" y="14"/>
                      </a:lnTo>
                      <a:lnTo>
                        <a:pt x="49" y="14"/>
                      </a:lnTo>
                      <a:lnTo>
                        <a:pt x="49" y="9"/>
                      </a:lnTo>
                      <a:lnTo>
                        <a:pt x="70" y="9"/>
                      </a:lnTo>
                      <a:lnTo>
                        <a:pt x="70" y="14"/>
                      </a:lnTo>
                      <a:lnTo>
                        <a:pt x="49" y="14"/>
                      </a:lnTo>
                      <a:lnTo>
                        <a:pt x="32" y="14"/>
                      </a:lnTo>
                      <a:lnTo>
                        <a:pt x="32" y="6"/>
                      </a:lnTo>
                      <a:lnTo>
                        <a:pt x="44" y="0"/>
                      </a:lnTo>
                      <a:lnTo>
                        <a:pt x="75" y="0"/>
                      </a:lnTo>
                      <a:lnTo>
                        <a:pt x="85" y="6"/>
                      </a:lnTo>
                      <a:lnTo>
                        <a:pt x="85" y="17"/>
                      </a:lnTo>
                    </a:path>
                  </a:pathLst>
                </a:custGeom>
                <a:solidFill>
                  <a:srgbClr val="F6BF69"/>
                </a:solidFill>
                <a:ln w="12700" cap="rnd" cmpd="sng">
                  <a:solidFill>
                    <a:srgbClr val="7726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19" name="Freeform 18"/>
                <p:cNvSpPr>
                  <a:spLocks/>
                </p:cNvSpPr>
                <p:nvPr/>
              </p:nvSpPr>
              <p:spPr bwMode="auto">
                <a:xfrm>
                  <a:off x="4390" y="3290"/>
                  <a:ext cx="86" cy="23"/>
                </a:xfrm>
                <a:custGeom>
                  <a:avLst/>
                  <a:gdLst>
                    <a:gd name="T0" fmla="*/ 85 w 86"/>
                    <a:gd name="T1" fmla="*/ 6 h 23"/>
                    <a:gd name="T2" fmla="*/ 85 w 86"/>
                    <a:gd name="T3" fmla="*/ 16 h 23"/>
                    <a:gd name="T4" fmla="*/ 73 w 86"/>
                    <a:gd name="T5" fmla="*/ 22 h 23"/>
                    <a:gd name="T6" fmla="*/ 14 w 86"/>
                    <a:gd name="T7" fmla="*/ 22 h 23"/>
                    <a:gd name="T8" fmla="*/ 0 w 86"/>
                    <a:gd name="T9" fmla="*/ 16 h 23"/>
                    <a:gd name="T10" fmla="*/ 0 w 86"/>
                    <a:gd name="T11" fmla="*/ 6 h 23"/>
                    <a:gd name="T12" fmla="*/ 14 w 86"/>
                    <a:gd name="T13" fmla="*/ 0 h 23"/>
                    <a:gd name="T14" fmla="*/ 19 w 86"/>
                    <a:gd name="T15" fmla="*/ 0 h 23"/>
                    <a:gd name="T16" fmla="*/ 19 w 86"/>
                    <a:gd name="T17" fmla="*/ 9 h 23"/>
                    <a:gd name="T18" fmla="*/ 66 w 86"/>
                    <a:gd name="T19" fmla="*/ 9 h 23"/>
                    <a:gd name="T20" fmla="*/ 66 w 86"/>
                    <a:gd name="T21" fmla="*/ 13 h 23"/>
                    <a:gd name="T22" fmla="*/ 19 w 86"/>
                    <a:gd name="T23" fmla="*/ 13 h 23"/>
                    <a:gd name="T24" fmla="*/ 19 w 86"/>
                    <a:gd name="T25" fmla="*/ 9 h 23"/>
                    <a:gd name="T26" fmla="*/ 19 w 86"/>
                    <a:gd name="T27" fmla="*/ 0 h 23"/>
                    <a:gd name="T28" fmla="*/ 73 w 86"/>
                    <a:gd name="T29" fmla="*/ 0 h 23"/>
                    <a:gd name="T30" fmla="*/ 85 w 86"/>
                    <a:gd name="T31" fmla="*/ 6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6" h="23">
                      <a:moveTo>
                        <a:pt x="85" y="6"/>
                      </a:moveTo>
                      <a:lnTo>
                        <a:pt x="85" y="16"/>
                      </a:lnTo>
                      <a:lnTo>
                        <a:pt x="73" y="22"/>
                      </a:lnTo>
                      <a:lnTo>
                        <a:pt x="14" y="22"/>
                      </a:lnTo>
                      <a:lnTo>
                        <a:pt x="0" y="16"/>
                      </a:lnTo>
                      <a:lnTo>
                        <a:pt x="0" y="6"/>
                      </a:lnTo>
                      <a:lnTo>
                        <a:pt x="14" y="0"/>
                      </a:lnTo>
                      <a:lnTo>
                        <a:pt x="19" y="0"/>
                      </a:lnTo>
                      <a:lnTo>
                        <a:pt x="19" y="9"/>
                      </a:lnTo>
                      <a:lnTo>
                        <a:pt x="66" y="9"/>
                      </a:lnTo>
                      <a:lnTo>
                        <a:pt x="66" y="13"/>
                      </a:lnTo>
                      <a:lnTo>
                        <a:pt x="19" y="13"/>
                      </a:lnTo>
                      <a:lnTo>
                        <a:pt x="19" y="9"/>
                      </a:lnTo>
                      <a:lnTo>
                        <a:pt x="19" y="0"/>
                      </a:lnTo>
                      <a:lnTo>
                        <a:pt x="73" y="0"/>
                      </a:lnTo>
                      <a:lnTo>
                        <a:pt x="85" y="6"/>
                      </a:lnTo>
                    </a:path>
                  </a:pathLst>
                </a:custGeom>
                <a:solidFill>
                  <a:srgbClr val="F6BF69"/>
                </a:solidFill>
                <a:ln w="12700" cap="rnd" cmpd="sng">
                  <a:solidFill>
                    <a:srgbClr val="7726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20" name="Freeform 19"/>
                <p:cNvSpPr>
                  <a:spLocks/>
                </p:cNvSpPr>
                <p:nvPr/>
              </p:nvSpPr>
              <p:spPr bwMode="auto">
                <a:xfrm>
                  <a:off x="4390" y="1625"/>
                  <a:ext cx="86" cy="11"/>
                </a:xfrm>
                <a:custGeom>
                  <a:avLst/>
                  <a:gdLst>
                    <a:gd name="T0" fmla="*/ 0 w 86"/>
                    <a:gd name="T1" fmla="*/ 3 h 11"/>
                    <a:gd name="T2" fmla="*/ 0 w 86"/>
                    <a:gd name="T3" fmla="*/ 10 h 11"/>
                    <a:gd name="T4" fmla="*/ 85 w 86"/>
                    <a:gd name="T5" fmla="*/ 10 h 11"/>
                    <a:gd name="T6" fmla="*/ 85 w 86"/>
                    <a:gd name="T7" fmla="*/ 2 h 11"/>
                    <a:gd name="T8" fmla="*/ 66 w 86"/>
                    <a:gd name="T9" fmla="*/ 0 h 11"/>
                    <a:gd name="T10" fmla="*/ 66 w 86"/>
                    <a:gd name="T11" fmla="*/ 3 h 11"/>
                    <a:gd name="T12" fmla="*/ 0 w 86"/>
                    <a:gd name="T13" fmla="*/ 3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11">
                      <a:moveTo>
                        <a:pt x="0" y="3"/>
                      </a:moveTo>
                      <a:lnTo>
                        <a:pt x="0" y="10"/>
                      </a:lnTo>
                      <a:lnTo>
                        <a:pt x="85" y="10"/>
                      </a:lnTo>
                      <a:lnTo>
                        <a:pt x="85" y="2"/>
                      </a:lnTo>
                      <a:lnTo>
                        <a:pt x="66" y="0"/>
                      </a:lnTo>
                      <a:lnTo>
                        <a:pt x="66" y="3"/>
                      </a:lnTo>
                      <a:lnTo>
                        <a:pt x="0" y="3"/>
                      </a:lnTo>
                    </a:path>
                  </a:pathLst>
                </a:custGeom>
                <a:solidFill>
                  <a:srgbClr val="F6BF69"/>
                </a:solidFill>
                <a:ln w="12700" cap="rnd" cmpd="sng">
                  <a:solidFill>
                    <a:srgbClr val="7726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21" name="Freeform 20"/>
                <p:cNvSpPr>
                  <a:spLocks/>
                </p:cNvSpPr>
                <p:nvPr/>
              </p:nvSpPr>
              <p:spPr bwMode="auto">
                <a:xfrm>
                  <a:off x="4390" y="1807"/>
                  <a:ext cx="86" cy="23"/>
                </a:xfrm>
                <a:custGeom>
                  <a:avLst/>
                  <a:gdLst>
                    <a:gd name="T0" fmla="*/ 61 w 86"/>
                    <a:gd name="T1" fmla="*/ 0 h 23"/>
                    <a:gd name="T2" fmla="*/ 61 w 86"/>
                    <a:gd name="T3" fmla="*/ 9 h 23"/>
                    <a:gd name="T4" fmla="*/ 66 w 86"/>
                    <a:gd name="T5" fmla="*/ 9 h 23"/>
                    <a:gd name="T6" fmla="*/ 66 w 86"/>
                    <a:gd name="T7" fmla="*/ 14 h 23"/>
                    <a:gd name="T8" fmla="*/ 56 w 86"/>
                    <a:gd name="T9" fmla="*/ 14 h 23"/>
                    <a:gd name="T10" fmla="*/ 15 w 86"/>
                    <a:gd name="T11" fmla="*/ 0 h 23"/>
                    <a:gd name="T12" fmla="*/ 0 w 86"/>
                    <a:gd name="T13" fmla="*/ 0 h 23"/>
                    <a:gd name="T14" fmla="*/ 0 w 86"/>
                    <a:gd name="T15" fmla="*/ 22 h 23"/>
                    <a:gd name="T16" fmla="*/ 15 w 86"/>
                    <a:gd name="T17" fmla="*/ 22 h 23"/>
                    <a:gd name="T18" fmla="*/ 15 w 86"/>
                    <a:gd name="T19" fmla="*/ 9 h 23"/>
                    <a:gd name="T20" fmla="*/ 53 w 86"/>
                    <a:gd name="T21" fmla="*/ 22 h 23"/>
                    <a:gd name="T22" fmla="*/ 75 w 86"/>
                    <a:gd name="T23" fmla="*/ 22 h 23"/>
                    <a:gd name="T24" fmla="*/ 85 w 86"/>
                    <a:gd name="T25" fmla="*/ 16 h 23"/>
                    <a:gd name="T26" fmla="*/ 85 w 86"/>
                    <a:gd name="T27" fmla="*/ 6 h 23"/>
                    <a:gd name="T28" fmla="*/ 75 w 86"/>
                    <a:gd name="T29" fmla="*/ 0 h 23"/>
                    <a:gd name="T30" fmla="*/ 61 w 86"/>
                    <a:gd name="T31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6" h="23">
                      <a:moveTo>
                        <a:pt x="61" y="0"/>
                      </a:moveTo>
                      <a:lnTo>
                        <a:pt x="61" y="9"/>
                      </a:lnTo>
                      <a:lnTo>
                        <a:pt x="66" y="9"/>
                      </a:lnTo>
                      <a:lnTo>
                        <a:pt x="66" y="14"/>
                      </a:lnTo>
                      <a:lnTo>
                        <a:pt x="56" y="14"/>
                      </a:lnTo>
                      <a:lnTo>
                        <a:pt x="15" y="0"/>
                      </a:lnTo>
                      <a:lnTo>
                        <a:pt x="0" y="0"/>
                      </a:lnTo>
                      <a:lnTo>
                        <a:pt x="0" y="22"/>
                      </a:lnTo>
                      <a:lnTo>
                        <a:pt x="15" y="22"/>
                      </a:lnTo>
                      <a:lnTo>
                        <a:pt x="15" y="9"/>
                      </a:lnTo>
                      <a:lnTo>
                        <a:pt x="53" y="22"/>
                      </a:lnTo>
                      <a:lnTo>
                        <a:pt x="75" y="22"/>
                      </a:lnTo>
                      <a:lnTo>
                        <a:pt x="85" y="16"/>
                      </a:lnTo>
                      <a:lnTo>
                        <a:pt x="85" y="6"/>
                      </a:lnTo>
                      <a:lnTo>
                        <a:pt x="75" y="0"/>
                      </a:lnTo>
                      <a:lnTo>
                        <a:pt x="61" y="0"/>
                      </a:lnTo>
                    </a:path>
                  </a:pathLst>
                </a:custGeom>
                <a:solidFill>
                  <a:srgbClr val="F6BF69"/>
                </a:solidFill>
                <a:ln w="12700" cap="rnd" cmpd="sng">
                  <a:solidFill>
                    <a:srgbClr val="7726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22" name="Freeform 21"/>
                <p:cNvSpPr>
                  <a:spLocks/>
                </p:cNvSpPr>
                <p:nvPr/>
              </p:nvSpPr>
              <p:spPr bwMode="auto">
                <a:xfrm>
                  <a:off x="4390" y="1992"/>
                  <a:ext cx="86" cy="24"/>
                </a:xfrm>
                <a:custGeom>
                  <a:avLst/>
                  <a:gdLst>
                    <a:gd name="T0" fmla="*/ 85 w 86"/>
                    <a:gd name="T1" fmla="*/ 6 h 24"/>
                    <a:gd name="T2" fmla="*/ 85 w 86"/>
                    <a:gd name="T3" fmla="*/ 17 h 24"/>
                    <a:gd name="T4" fmla="*/ 75 w 86"/>
                    <a:gd name="T5" fmla="*/ 23 h 24"/>
                    <a:gd name="T6" fmla="*/ 53 w 86"/>
                    <a:gd name="T7" fmla="*/ 23 h 24"/>
                    <a:gd name="T8" fmla="*/ 44 w 86"/>
                    <a:gd name="T9" fmla="*/ 19 h 24"/>
                    <a:gd name="T10" fmla="*/ 34 w 86"/>
                    <a:gd name="T11" fmla="*/ 23 h 24"/>
                    <a:gd name="T12" fmla="*/ 12 w 86"/>
                    <a:gd name="T13" fmla="*/ 23 h 24"/>
                    <a:gd name="T14" fmla="*/ 0 w 86"/>
                    <a:gd name="T15" fmla="*/ 17 h 24"/>
                    <a:gd name="T16" fmla="*/ 0 w 86"/>
                    <a:gd name="T17" fmla="*/ 6 h 24"/>
                    <a:gd name="T18" fmla="*/ 12 w 86"/>
                    <a:gd name="T19" fmla="*/ 0 h 24"/>
                    <a:gd name="T20" fmla="*/ 24 w 86"/>
                    <a:gd name="T21" fmla="*/ 0 h 24"/>
                    <a:gd name="T22" fmla="*/ 24 w 86"/>
                    <a:gd name="T23" fmla="*/ 9 h 24"/>
                    <a:gd name="T24" fmla="*/ 15 w 86"/>
                    <a:gd name="T25" fmla="*/ 9 h 24"/>
                    <a:gd name="T26" fmla="*/ 15 w 86"/>
                    <a:gd name="T27" fmla="*/ 15 h 24"/>
                    <a:gd name="T28" fmla="*/ 34 w 86"/>
                    <a:gd name="T29" fmla="*/ 15 h 24"/>
                    <a:gd name="T30" fmla="*/ 34 w 86"/>
                    <a:gd name="T31" fmla="*/ 9 h 24"/>
                    <a:gd name="T32" fmla="*/ 53 w 86"/>
                    <a:gd name="T33" fmla="*/ 9 h 24"/>
                    <a:gd name="T34" fmla="*/ 53 w 86"/>
                    <a:gd name="T35" fmla="*/ 15 h 24"/>
                    <a:gd name="T36" fmla="*/ 70 w 86"/>
                    <a:gd name="T37" fmla="*/ 15 h 24"/>
                    <a:gd name="T38" fmla="*/ 70 w 86"/>
                    <a:gd name="T39" fmla="*/ 9 h 24"/>
                    <a:gd name="T40" fmla="*/ 63 w 86"/>
                    <a:gd name="T41" fmla="*/ 9 h 24"/>
                    <a:gd name="T42" fmla="*/ 63 w 86"/>
                    <a:gd name="T43" fmla="*/ 0 h 24"/>
                    <a:gd name="T44" fmla="*/ 75 w 86"/>
                    <a:gd name="T45" fmla="*/ 0 h 24"/>
                    <a:gd name="T46" fmla="*/ 85 w 86"/>
                    <a:gd name="T47" fmla="*/ 6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86" h="24">
                      <a:moveTo>
                        <a:pt x="85" y="6"/>
                      </a:moveTo>
                      <a:lnTo>
                        <a:pt x="85" y="17"/>
                      </a:lnTo>
                      <a:lnTo>
                        <a:pt x="75" y="23"/>
                      </a:lnTo>
                      <a:lnTo>
                        <a:pt x="53" y="23"/>
                      </a:lnTo>
                      <a:lnTo>
                        <a:pt x="44" y="19"/>
                      </a:lnTo>
                      <a:lnTo>
                        <a:pt x="34" y="23"/>
                      </a:lnTo>
                      <a:lnTo>
                        <a:pt x="12" y="23"/>
                      </a:lnTo>
                      <a:lnTo>
                        <a:pt x="0" y="17"/>
                      </a:lnTo>
                      <a:lnTo>
                        <a:pt x="0" y="6"/>
                      </a:lnTo>
                      <a:lnTo>
                        <a:pt x="12" y="0"/>
                      </a:lnTo>
                      <a:lnTo>
                        <a:pt x="24" y="0"/>
                      </a:lnTo>
                      <a:lnTo>
                        <a:pt x="24" y="9"/>
                      </a:lnTo>
                      <a:lnTo>
                        <a:pt x="15" y="9"/>
                      </a:lnTo>
                      <a:lnTo>
                        <a:pt x="15" y="15"/>
                      </a:lnTo>
                      <a:lnTo>
                        <a:pt x="34" y="15"/>
                      </a:lnTo>
                      <a:lnTo>
                        <a:pt x="34" y="9"/>
                      </a:lnTo>
                      <a:lnTo>
                        <a:pt x="53" y="9"/>
                      </a:lnTo>
                      <a:lnTo>
                        <a:pt x="53" y="15"/>
                      </a:lnTo>
                      <a:lnTo>
                        <a:pt x="70" y="15"/>
                      </a:lnTo>
                      <a:lnTo>
                        <a:pt x="70" y="9"/>
                      </a:lnTo>
                      <a:lnTo>
                        <a:pt x="63" y="9"/>
                      </a:lnTo>
                      <a:lnTo>
                        <a:pt x="63" y="0"/>
                      </a:lnTo>
                      <a:lnTo>
                        <a:pt x="75" y="0"/>
                      </a:lnTo>
                      <a:lnTo>
                        <a:pt x="85" y="6"/>
                      </a:lnTo>
                    </a:path>
                  </a:pathLst>
                </a:custGeom>
                <a:solidFill>
                  <a:srgbClr val="F6BF69"/>
                </a:solidFill>
                <a:ln w="12700" cap="rnd" cmpd="sng">
                  <a:solidFill>
                    <a:srgbClr val="7726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23" name="Freeform 22"/>
                <p:cNvSpPr>
                  <a:spLocks/>
                </p:cNvSpPr>
                <p:nvPr/>
              </p:nvSpPr>
              <p:spPr bwMode="auto">
                <a:xfrm>
                  <a:off x="4390" y="2364"/>
                  <a:ext cx="86" cy="24"/>
                </a:xfrm>
                <a:custGeom>
                  <a:avLst/>
                  <a:gdLst>
                    <a:gd name="T0" fmla="*/ 85 w 86"/>
                    <a:gd name="T1" fmla="*/ 0 h 24"/>
                    <a:gd name="T2" fmla="*/ 85 w 86"/>
                    <a:gd name="T3" fmla="*/ 21 h 24"/>
                    <a:gd name="T4" fmla="*/ 66 w 86"/>
                    <a:gd name="T5" fmla="*/ 21 h 24"/>
                    <a:gd name="T6" fmla="*/ 66 w 86"/>
                    <a:gd name="T7" fmla="*/ 8 h 24"/>
                    <a:gd name="T8" fmla="*/ 56 w 86"/>
                    <a:gd name="T9" fmla="*/ 8 h 24"/>
                    <a:gd name="T10" fmla="*/ 56 w 86"/>
                    <a:gd name="T11" fmla="*/ 17 h 24"/>
                    <a:gd name="T12" fmla="*/ 44 w 86"/>
                    <a:gd name="T13" fmla="*/ 23 h 24"/>
                    <a:gd name="T14" fmla="*/ 14 w 86"/>
                    <a:gd name="T15" fmla="*/ 23 h 24"/>
                    <a:gd name="T16" fmla="*/ 0 w 86"/>
                    <a:gd name="T17" fmla="*/ 17 h 24"/>
                    <a:gd name="T18" fmla="*/ 0 w 86"/>
                    <a:gd name="T19" fmla="*/ 6 h 24"/>
                    <a:gd name="T20" fmla="*/ 14 w 86"/>
                    <a:gd name="T21" fmla="*/ 0 h 24"/>
                    <a:gd name="T22" fmla="*/ 27 w 86"/>
                    <a:gd name="T23" fmla="*/ 0 h 24"/>
                    <a:gd name="T24" fmla="*/ 27 w 86"/>
                    <a:gd name="T25" fmla="*/ 8 h 24"/>
                    <a:gd name="T26" fmla="*/ 15 w 86"/>
                    <a:gd name="T27" fmla="*/ 8 h 24"/>
                    <a:gd name="T28" fmla="*/ 15 w 86"/>
                    <a:gd name="T29" fmla="*/ 14 h 24"/>
                    <a:gd name="T30" fmla="*/ 41 w 86"/>
                    <a:gd name="T31" fmla="*/ 14 h 24"/>
                    <a:gd name="T32" fmla="*/ 41 w 86"/>
                    <a:gd name="T33" fmla="*/ 6 h 24"/>
                    <a:gd name="T34" fmla="*/ 53 w 86"/>
                    <a:gd name="T35" fmla="*/ 0 h 24"/>
                    <a:gd name="T36" fmla="*/ 85 w 86"/>
                    <a:gd name="T37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86" h="24">
                      <a:moveTo>
                        <a:pt x="85" y="0"/>
                      </a:moveTo>
                      <a:lnTo>
                        <a:pt x="85" y="21"/>
                      </a:lnTo>
                      <a:lnTo>
                        <a:pt x="66" y="21"/>
                      </a:lnTo>
                      <a:lnTo>
                        <a:pt x="66" y="8"/>
                      </a:lnTo>
                      <a:lnTo>
                        <a:pt x="56" y="8"/>
                      </a:lnTo>
                      <a:lnTo>
                        <a:pt x="56" y="17"/>
                      </a:lnTo>
                      <a:lnTo>
                        <a:pt x="44" y="23"/>
                      </a:lnTo>
                      <a:lnTo>
                        <a:pt x="14" y="23"/>
                      </a:lnTo>
                      <a:lnTo>
                        <a:pt x="0" y="17"/>
                      </a:lnTo>
                      <a:lnTo>
                        <a:pt x="0" y="6"/>
                      </a:lnTo>
                      <a:lnTo>
                        <a:pt x="14" y="0"/>
                      </a:lnTo>
                      <a:lnTo>
                        <a:pt x="27" y="0"/>
                      </a:lnTo>
                      <a:lnTo>
                        <a:pt x="27" y="8"/>
                      </a:lnTo>
                      <a:lnTo>
                        <a:pt x="15" y="8"/>
                      </a:lnTo>
                      <a:lnTo>
                        <a:pt x="15" y="14"/>
                      </a:lnTo>
                      <a:lnTo>
                        <a:pt x="41" y="14"/>
                      </a:lnTo>
                      <a:lnTo>
                        <a:pt x="41" y="6"/>
                      </a:lnTo>
                      <a:lnTo>
                        <a:pt x="53" y="0"/>
                      </a:lnTo>
                      <a:lnTo>
                        <a:pt x="85" y="0"/>
                      </a:lnTo>
                    </a:path>
                  </a:pathLst>
                </a:custGeom>
                <a:solidFill>
                  <a:srgbClr val="F6BF69"/>
                </a:solidFill>
                <a:ln w="12700" cap="rnd" cmpd="sng">
                  <a:solidFill>
                    <a:srgbClr val="7726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24" name="Freeform 23"/>
                <p:cNvSpPr>
                  <a:spLocks/>
                </p:cNvSpPr>
                <p:nvPr/>
              </p:nvSpPr>
              <p:spPr bwMode="auto">
                <a:xfrm>
                  <a:off x="4390" y="2729"/>
                  <a:ext cx="86" cy="24"/>
                </a:xfrm>
                <a:custGeom>
                  <a:avLst/>
                  <a:gdLst>
                    <a:gd name="T0" fmla="*/ 85 w 86"/>
                    <a:gd name="T1" fmla="*/ 0 h 24"/>
                    <a:gd name="T2" fmla="*/ 85 w 86"/>
                    <a:gd name="T3" fmla="*/ 23 h 24"/>
                    <a:gd name="T4" fmla="*/ 66 w 86"/>
                    <a:gd name="T5" fmla="*/ 23 h 24"/>
                    <a:gd name="T6" fmla="*/ 0 w 86"/>
                    <a:gd name="T7" fmla="*/ 10 h 24"/>
                    <a:gd name="T8" fmla="*/ 0 w 86"/>
                    <a:gd name="T9" fmla="*/ 0 h 24"/>
                    <a:gd name="T10" fmla="*/ 66 w 86"/>
                    <a:gd name="T11" fmla="*/ 13 h 24"/>
                    <a:gd name="T12" fmla="*/ 66 w 86"/>
                    <a:gd name="T13" fmla="*/ 0 h 24"/>
                    <a:gd name="T14" fmla="*/ 85 w 86"/>
                    <a:gd name="T15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6" h="24">
                      <a:moveTo>
                        <a:pt x="85" y="0"/>
                      </a:moveTo>
                      <a:lnTo>
                        <a:pt x="85" y="23"/>
                      </a:lnTo>
                      <a:lnTo>
                        <a:pt x="66" y="23"/>
                      </a:lnTo>
                      <a:lnTo>
                        <a:pt x="0" y="10"/>
                      </a:lnTo>
                      <a:lnTo>
                        <a:pt x="0" y="0"/>
                      </a:lnTo>
                      <a:lnTo>
                        <a:pt x="66" y="13"/>
                      </a:lnTo>
                      <a:lnTo>
                        <a:pt x="66" y="0"/>
                      </a:lnTo>
                      <a:lnTo>
                        <a:pt x="85" y="0"/>
                      </a:lnTo>
                    </a:path>
                  </a:pathLst>
                </a:custGeom>
                <a:solidFill>
                  <a:srgbClr val="F6BF69"/>
                </a:solidFill>
                <a:ln w="12700" cap="rnd" cmpd="sng">
                  <a:solidFill>
                    <a:srgbClr val="7726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25" name="Freeform 24"/>
                <p:cNvSpPr>
                  <a:spLocks/>
                </p:cNvSpPr>
                <p:nvPr/>
              </p:nvSpPr>
              <p:spPr bwMode="auto">
                <a:xfrm>
                  <a:off x="4390" y="3661"/>
                  <a:ext cx="86" cy="23"/>
                </a:xfrm>
                <a:custGeom>
                  <a:avLst/>
                  <a:gdLst>
                    <a:gd name="T0" fmla="*/ 61 w 86"/>
                    <a:gd name="T1" fmla="*/ 0 h 23"/>
                    <a:gd name="T2" fmla="*/ 61 w 86"/>
                    <a:gd name="T3" fmla="*/ 9 h 23"/>
                    <a:gd name="T4" fmla="*/ 66 w 86"/>
                    <a:gd name="T5" fmla="*/ 9 h 23"/>
                    <a:gd name="T6" fmla="*/ 66 w 86"/>
                    <a:gd name="T7" fmla="*/ 14 h 23"/>
                    <a:gd name="T8" fmla="*/ 56 w 86"/>
                    <a:gd name="T9" fmla="*/ 14 h 23"/>
                    <a:gd name="T10" fmla="*/ 15 w 86"/>
                    <a:gd name="T11" fmla="*/ 0 h 23"/>
                    <a:gd name="T12" fmla="*/ 0 w 86"/>
                    <a:gd name="T13" fmla="*/ 0 h 23"/>
                    <a:gd name="T14" fmla="*/ 0 w 86"/>
                    <a:gd name="T15" fmla="*/ 22 h 23"/>
                    <a:gd name="T16" fmla="*/ 15 w 86"/>
                    <a:gd name="T17" fmla="*/ 22 h 23"/>
                    <a:gd name="T18" fmla="*/ 15 w 86"/>
                    <a:gd name="T19" fmla="*/ 9 h 23"/>
                    <a:gd name="T20" fmla="*/ 53 w 86"/>
                    <a:gd name="T21" fmla="*/ 22 h 23"/>
                    <a:gd name="T22" fmla="*/ 75 w 86"/>
                    <a:gd name="T23" fmla="*/ 22 h 23"/>
                    <a:gd name="T24" fmla="*/ 85 w 86"/>
                    <a:gd name="T25" fmla="*/ 16 h 23"/>
                    <a:gd name="T26" fmla="*/ 85 w 86"/>
                    <a:gd name="T27" fmla="*/ 7 h 23"/>
                    <a:gd name="T28" fmla="*/ 75 w 86"/>
                    <a:gd name="T29" fmla="*/ 0 h 23"/>
                    <a:gd name="T30" fmla="*/ 61 w 86"/>
                    <a:gd name="T31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6" h="23">
                      <a:moveTo>
                        <a:pt x="61" y="0"/>
                      </a:moveTo>
                      <a:lnTo>
                        <a:pt x="61" y="9"/>
                      </a:lnTo>
                      <a:lnTo>
                        <a:pt x="66" y="9"/>
                      </a:lnTo>
                      <a:lnTo>
                        <a:pt x="66" y="14"/>
                      </a:lnTo>
                      <a:lnTo>
                        <a:pt x="56" y="14"/>
                      </a:lnTo>
                      <a:lnTo>
                        <a:pt x="15" y="0"/>
                      </a:lnTo>
                      <a:lnTo>
                        <a:pt x="0" y="0"/>
                      </a:lnTo>
                      <a:lnTo>
                        <a:pt x="0" y="22"/>
                      </a:lnTo>
                      <a:lnTo>
                        <a:pt x="15" y="22"/>
                      </a:lnTo>
                      <a:lnTo>
                        <a:pt x="15" y="9"/>
                      </a:lnTo>
                      <a:lnTo>
                        <a:pt x="53" y="22"/>
                      </a:lnTo>
                      <a:lnTo>
                        <a:pt x="75" y="22"/>
                      </a:lnTo>
                      <a:lnTo>
                        <a:pt x="85" y="16"/>
                      </a:lnTo>
                      <a:lnTo>
                        <a:pt x="85" y="7"/>
                      </a:lnTo>
                      <a:lnTo>
                        <a:pt x="75" y="0"/>
                      </a:lnTo>
                      <a:lnTo>
                        <a:pt x="61" y="0"/>
                      </a:lnTo>
                    </a:path>
                  </a:pathLst>
                </a:custGeom>
                <a:solidFill>
                  <a:srgbClr val="F6BF69"/>
                </a:solidFill>
                <a:ln w="12700" cap="rnd" cmpd="sng">
                  <a:solidFill>
                    <a:srgbClr val="7726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26" name="Freeform 25"/>
                <p:cNvSpPr>
                  <a:spLocks/>
                </p:cNvSpPr>
                <p:nvPr/>
              </p:nvSpPr>
              <p:spPr bwMode="auto">
                <a:xfrm>
                  <a:off x="4390" y="3264"/>
                  <a:ext cx="86" cy="10"/>
                </a:xfrm>
                <a:custGeom>
                  <a:avLst/>
                  <a:gdLst>
                    <a:gd name="T0" fmla="*/ 0 w 86"/>
                    <a:gd name="T1" fmla="*/ 2 h 10"/>
                    <a:gd name="T2" fmla="*/ 0 w 86"/>
                    <a:gd name="T3" fmla="*/ 9 h 10"/>
                    <a:gd name="T4" fmla="*/ 85 w 86"/>
                    <a:gd name="T5" fmla="*/ 9 h 10"/>
                    <a:gd name="T6" fmla="*/ 85 w 86"/>
                    <a:gd name="T7" fmla="*/ 1 h 10"/>
                    <a:gd name="T8" fmla="*/ 66 w 86"/>
                    <a:gd name="T9" fmla="*/ 0 h 10"/>
                    <a:gd name="T10" fmla="*/ 66 w 86"/>
                    <a:gd name="T11" fmla="*/ 2 h 10"/>
                    <a:gd name="T12" fmla="*/ 0 w 86"/>
                    <a:gd name="T13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10">
                      <a:moveTo>
                        <a:pt x="0" y="2"/>
                      </a:moveTo>
                      <a:lnTo>
                        <a:pt x="0" y="9"/>
                      </a:lnTo>
                      <a:lnTo>
                        <a:pt x="85" y="9"/>
                      </a:lnTo>
                      <a:lnTo>
                        <a:pt x="85" y="1"/>
                      </a:lnTo>
                      <a:lnTo>
                        <a:pt x="66" y="0"/>
                      </a:lnTo>
                      <a:lnTo>
                        <a:pt x="66" y="2"/>
                      </a:lnTo>
                      <a:lnTo>
                        <a:pt x="0" y="2"/>
                      </a:lnTo>
                    </a:path>
                  </a:pathLst>
                </a:custGeom>
                <a:solidFill>
                  <a:srgbClr val="F6BF69"/>
                </a:solidFill>
                <a:ln w="12700" cap="rnd" cmpd="sng">
                  <a:solidFill>
                    <a:srgbClr val="7726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27" name="Freeform 26"/>
                <p:cNvSpPr>
                  <a:spLocks/>
                </p:cNvSpPr>
                <p:nvPr/>
              </p:nvSpPr>
              <p:spPr bwMode="auto">
                <a:xfrm>
                  <a:off x="4390" y="3487"/>
                  <a:ext cx="86" cy="11"/>
                </a:xfrm>
                <a:custGeom>
                  <a:avLst/>
                  <a:gdLst>
                    <a:gd name="T0" fmla="*/ 0 w 86"/>
                    <a:gd name="T1" fmla="*/ 3 h 11"/>
                    <a:gd name="T2" fmla="*/ 0 w 86"/>
                    <a:gd name="T3" fmla="*/ 10 h 11"/>
                    <a:gd name="T4" fmla="*/ 85 w 86"/>
                    <a:gd name="T5" fmla="*/ 10 h 11"/>
                    <a:gd name="T6" fmla="*/ 85 w 86"/>
                    <a:gd name="T7" fmla="*/ 1 h 11"/>
                    <a:gd name="T8" fmla="*/ 66 w 86"/>
                    <a:gd name="T9" fmla="*/ 0 h 11"/>
                    <a:gd name="T10" fmla="*/ 66 w 86"/>
                    <a:gd name="T11" fmla="*/ 3 h 11"/>
                    <a:gd name="T12" fmla="*/ 0 w 86"/>
                    <a:gd name="T13" fmla="*/ 3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11">
                      <a:moveTo>
                        <a:pt x="0" y="3"/>
                      </a:moveTo>
                      <a:lnTo>
                        <a:pt x="0" y="10"/>
                      </a:lnTo>
                      <a:lnTo>
                        <a:pt x="85" y="10"/>
                      </a:lnTo>
                      <a:lnTo>
                        <a:pt x="85" y="1"/>
                      </a:lnTo>
                      <a:lnTo>
                        <a:pt x="66" y="0"/>
                      </a:lnTo>
                      <a:lnTo>
                        <a:pt x="66" y="3"/>
                      </a:lnTo>
                      <a:lnTo>
                        <a:pt x="0" y="3"/>
                      </a:lnTo>
                    </a:path>
                  </a:pathLst>
                </a:custGeom>
                <a:solidFill>
                  <a:srgbClr val="F6BF69"/>
                </a:solidFill>
                <a:ln w="12700" cap="rnd" cmpd="sng">
                  <a:solidFill>
                    <a:srgbClr val="7726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28" name="Freeform 27"/>
                <p:cNvSpPr>
                  <a:spLocks/>
                </p:cNvSpPr>
                <p:nvPr/>
              </p:nvSpPr>
              <p:spPr bwMode="auto">
                <a:xfrm>
                  <a:off x="4390" y="3633"/>
                  <a:ext cx="86" cy="11"/>
                </a:xfrm>
                <a:custGeom>
                  <a:avLst/>
                  <a:gdLst>
                    <a:gd name="T0" fmla="*/ 0 w 86"/>
                    <a:gd name="T1" fmla="*/ 3 h 11"/>
                    <a:gd name="T2" fmla="*/ 0 w 86"/>
                    <a:gd name="T3" fmla="*/ 10 h 11"/>
                    <a:gd name="T4" fmla="*/ 85 w 86"/>
                    <a:gd name="T5" fmla="*/ 10 h 11"/>
                    <a:gd name="T6" fmla="*/ 85 w 86"/>
                    <a:gd name="T7" fmla="*/ 1 h 11"/>
                    <a:gd name="T8" fmla="*/ 66 w 86"/>
                    <a:gd name="T9" fmla="*/ 0 h 11"/>
                    <a:gd name="T10" fmla="*/ 66 w 86"/>
                    <a:gd name="T11" fmla="*/ 3 h 11"/>
                    <a:gd name="T12" fmla="*/ 0 w 86"/>
                    <a:gd name="T13" fmla="*/ 3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11">
                      <a:moveTo>
                        <a:pt x="0" y="3"/>
                      </a:moveTo>
                      <a:lnTo>
                        <a:pt x="0" y="10"/>
                      </a:lnTo>
                      <a:lnTo>
                        <a:pt x="85" y="10"/>
                      </a:lnTo>
                      <a:lnTo>
                        <a:pt x="85" y="1"/>
                      </a:lnTo>
                      <a:lnTo>
                        <a:pt x="66" y="0"/>
                      </a:lnTo>
                      <a:lnTo>
                        <a:pt x="66" y="3"/>
                      </a:lnTo>
                      <a:lnTo>
                        <a:pt x="0" y="3"/>
                      </a:lnTo>
                    </a:path>
                  </a:pathLst>
                </a:custGeom>
                <a:solidFill>
                  <a:srgbClr val="F6BF69"/>
                </a:solidFill>
                <a:ln w="12700" cap="rnd" cmpd="sng">
                  <a:solidFill>
                    <a:srgbClr val="7726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  <p:sp>
              <p:nvSpPr>
                <p:cNvPr id="29" name="Freeform 28"/>
                <p:cNvSpPr>
                  <a:spLocks/>
                </p:cNvSpPr>
                <p:nvPr/>
              </p:nvSpPr>
              <p:spPr bwMode="auto">
                <a:xfrm>
                  <a:off x="4390" y="3457"/>
                  <a:ext cx="86" cy="11"/>
                </a:xfrm>
                <a:custGeom>
                  <a:avLst/>
                  <a:gdLst>
                    <a:gd name="T0" fmla="*/ 0 w 86"/>
                    <a:gd name="T1" fmla="*/ 3 h 11"/>
                    <a:gd name="T2" fmla="*/ 0 w 86"/>
                    <a:gd name="T3" fmla="*/ 10 h 11"/>
                    <a:gd name="T4" fmla="*/ 85 w 86"/>
                    <a:gd name="T5" fmla="*/ 10 h 11"/>
                    <a:gd name="T6" fmla="*/ 85 w 86"/>
                    <a:gd name="T7" fmla="*/ 2 h 11"/>
                    <a:gd name="T8" fmla="*/ 66 w 86"/>
                    <a:gd name="T9" fmla="*/ 0 h 11"/>
                    <a:gd name="T10" fmla="*/ 66 w 86"/>
                    <a:gd name="T11" fmla="*/ 3 h 11"/>
                    <a:gd name="T12" fmla="*/ 0 w 86"/>
                    <a:gd name="T13" fmla="*/ 3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11">
                      <a:moveTo>
                        <a:pt x="0" y="3"/>
                      </a:moveTo>
                      <a:lnTo>
                        <a:pt x="0" y="10"/>
                      </a:lnTo>
                      <a:lnTo>
                        <a:pt x="85" y="10"/>
                      </a:lnTo>
                      <a:lnTo>
                        <a:pt x="85" y="2"/>
                      </a:lnTo>
                      <a:lnTo>
                        <a:pt x="66" y="0"/>
                      </a:lnTo>
                      <a:lnTo>
                        <a:pt x="66" y="3"/>
                      </a:lnTo>
                      <a:lnTo>
                        <a:pt x="0" y="3"/>
                      </a:lnTo>
                    </a:path>
                  </a:pathLst>
                </a:custGeom>
                <a:solidFill>
                  <a:srgbClr val="F6BF69"/>
                </a:solidFill>
                <a:ln w="12700" cap="rnd" cmpd="sng">
                  <a:solidFill>
                    <a:srgbClr val="7726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en-GB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1pPr>
                  <a:lvl2pPr marL="4572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2pPr>
                  <a:lvl3pPr marL="9144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3pPr>
                  <a:lvl4pPr marL="13716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4pPr>
                  <a:lvl5pPr marL="1828800" algn="ctr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mic Sans MS" panose="030F0702030302020204" pitchFamily="66" charset="0"/>
                      <a:ea typeface="+mn-ea"/>
                      <a:cs typeface="+mn-cs"/>
                    </a:defRPr>
                  </a:lvl9pPr>
                </a:lstStyle>
                <a:p>
                  <a:endParaRPr lang="en-US"/>
                </a:p>
              </p:txBody>
            </p:sp>
          </p:grpSp>
        </p:grp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4476" y="980"/>
              <a:ext cx="966" cy="2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>
              <a:defPPr>
                <a:defRPr lang="en-GB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9pPr>
            </a:lstStyle>
            <a:p>
              <a:pPr algn="l" eaLnBrk="0" hangingPunct="0">
                <a:spcBef>
                  <a:spcPct val="50000"/>
                </a:spcBef>
              </a:pPr>
              <a:r>
                <a:rPr lang="en-US" altLang="en-US" sz="2400" b="1" dirty="0" smtClean="0">
                  <a:solidFill>
                    <a:schemeClr val="accent2"/>
                  </a:solidFill>
                </a:rPr>
                <a:t>sure</a:t>
              </a:r>
              <a:endParaRPr lang="en-US" altLang="en-US" sz="2400" b="1" dirty="0">
                <a:solidFill>
                  <a:schemeClr val="accent2"/>
                </a:solidFill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4380" y="3380"/>
              <a:ext cx="1390" cy="2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0488" tIns="44450" rIns="90488" bIns="44450">
              <a:spAutoFit/>
            </a:bodyPr>
            <a:lstStyle>
              <a:defPPr>
                <a:defRPr lang="en-GB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9pPr>
            </a:lstStyle>
            <a:p>
              <a:pPr algn="l" eaLnBrk="0" hangingPunct="0">
                <a:spcBef>
                  <a:spcPct val="50000"/>
                </a:spcBef>
              </a:pPr>
              <a:r>
                <a:rPr lang="en-US" altLang="en-US" sz="2400" b="1" dirty="0">
                  <a:solidFill>
                    <a:schemeClr val="accent2"/>
                  </a:solidFill>
                </a:rPr>
                <a:t>Impossible</a:t>
              </a: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3516" y="2132"/>
              <a:ext cx="486" cy="2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>
              <a:defPPr>
                <a:defRPr lang="en-GB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9pPr>
            </a:lstStyle>
            <a:p>
              <a:pPr algn="l" eaLnBrk="0" hangingPunct="0">
                <a:spcBef>
                  <a:spcPct val="50000"/>
                </a:spcBef>
              </a:pPr>
              <a:endParaRPr lang="en-US" altLang="en-US" sz="2400" b="1" dirty="0">
                <a:solidFill>
                  <a:schemeClr val="accent2"/>
                </a:solidFill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3564" y="980"/>
              <a:ext cx="198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>
              <a:defPPr>
                <a:defRPr lang="en-GB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9pPr>
            </a:lstStyle>
            <a:p>
              <a:pPr algn="l" eaLnBrk="0" hangingPunct="0">
                <a:spcBef>
                  <a:spcPct val="50000"/>
                </a:spcBef>
              </a:pPr>
              <a:r>
                <a:rPr lang="en-US" altLang="en-US" sz="2400" b="1">
                  <a:solidFill>
                    <a:schemeClr val="accent2"/>
                  </a:solidFill>
                </a:rPr>
                <a:t>1</a:t>
              </a: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3564" y="3380"/>
              <a:ext cx="294" cy="2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>
              <a:defPPr>
                <a:defRPr lang="en-GB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9pPr>
            </a:lstStyle>
            <a:p>
              <a:pPr algn="l" eaLnBrk="0" hangingPunct="0">
                <a:spcBef>
                  <a:spcPct val="50000"/>
                </a:spcBef>
              </a:pPr>
              <a:r>
                <a:rPr lang="en-US" altLang="en-US" sz="2400" b="1">
                  <a:solidFill>
                    <a:schemeClr val="accent2"/>
                  </a:solidFill>
                </a:rPr>
                <a:t>0</a:t>
              </a: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535" y="2135"/>
              <a:ext cx="1095" cy="2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0488" tIns="44450" rIns="90488" bIns="44450">
              <a:spAutoFit/>
            </a:bodyPr>
            <a:lstStyle>
              <a:defPPr>
                <a:defRPr lang="en-GB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omic Sans MS" panose="030F0702030302020204" pitchFamily="66" charset="0"/>
                  <a:ea typeface="+mn-ea"/>
                  <a:cs typeface="+mn-cs"/>
                </a:defRPr>
              </a:lvl9pPr>
            </a:lstStyle>
            <a:p>
              <a:pPr algn="l" eaLnBrk="0" hangingPunct="0">
                <a:spcBef>
                  <a:spcPct val="50000"/>
                </a:spcBef>
              </a:pPr>
              <a:r>
                <a:rPr lang="en-US" altLang="en-US" sz="2400" b="1" dirty="0" smtClean="0">
                  <a:solidFill>
                    <a:schemeClr val="accent2"/>
                  </a:solidFill>
                </a:rPr>
                <a:t>probable</a:t>
              </a:r>
              <a:endParaRPr lang="en-US" altLang="en-US" sz="2400" b="1" dirty="0">
                <a:solidFill>
                  <a:schemeClr val="accent2"/>
                </a:solidFill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190719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"/>
            <a:ext cx="10364451" cy="1159098"/>
          </a:xfrm>
        </p:spPr>
        <p:txBody>
          <a:bodyPr>
            <a:normAutofit/>
          </a:bodyPr>
          <a:lstStyle/>
          <a:p>
            <a:r>
              <a:rPr lang="en-US" sz="7200" dirty="0" smtClean="0"/>
              <a:t>Toss a coin</a:t>
            </a:r>
            <a:endParaRPr lang="en-US" sz="7200" dirty="0"/>
          </a:p>
        </p:txBody>
      </p:sp>
      <p:pic>
        <p:nvPicPr>
          <p:cNvPr id="3" name="Picture 2" descr="http://thumbs.dreamstime.com/x/tossing-coin-9371520.jpg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8844" y="1068947"/>
            <a:ext cx="3256057" cy="56280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695570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Terms used in probability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4800" dirty="0" smtClean="0"/>
              <a:t>Trial :- </a:t>
            </a:r>
            <a:r>
              <a:rPr lang="en-US" sz="4000" dirty="0" smtClean="0"/>
              <a:t>till the coin is in the air, it is a trial 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http://thumbs.dreamstime.com/x/tossing-coin-9371520.jpg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7020" y="3193962"/>
            <a:ext cx="3181081" cy="33098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48019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48496" y="32201"/>
            <a:ext cx="8792492" cy="3333480"/>
          </a:xfrm>
        </p:spPr>
        <p:txBody>
          <a:bodyPr>
            <a:normAutofit fontScale="90000"/>
          </a:bodyPr>
          <a:lstStyle/>
          <a:p>
            <a:r>
              <a:rPr lang="en-US" sz="7200" dirty="0"/>
              <a:t>event</a:t>
            </a:r>
            <a:r>
              <a:rPr lang="en-US" dirty="0"/>
              <a:t> : when the coin hits the ground, it becomes an </a:t>
            </a:r>
            <a:r>
              <a:rPr lang="en-US" dirty="0" smtClean="0"/>
              <a:t>event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42674" y="5273906"/>
            <a:ext cx="8689976" cy="1584094"/>
          </a:xfrm>
        </p:spPr>
        <p:txBody>
          <a:bodyPr>
            <a:normAutofit fontScale="70000" lnSpcReduction="20000"/>
          </a:bodyPr>
          <a:lstStyle/>
          <a:p>
            <a:r>
              <a:rPr lang="en-US" sz="6900" dirty="0" smtClean="0"/>
              <a:t>Sample space</a:t>
            </a:r>
            <a:r>
              <a:rPr lang="en-US" sz="5400" dirty="0" smtClean="0"/>
              <a:t>:-</a:t>
            </a:r>
            <a:r>
              <a:rPr lang="en-US" sz="4600" dirty="0" smtClean="0">
                <a:solidFill>
                  <a:srgbClr val="002060"/>
                </a:solidFill>
              </a:rPr>
              <a:t>it is the total possible                      events       </a:t>
            </a:r>
            <a:r>
              <a:rPr lang="en-US" sz="6400" dirty="0" smtClean="0">
                <a:solidFill>
                  <a:srgbClr val="002060"/>
                </a:solidFill>
              </a:rPr>
              <a:t>{</a:t>
            </a:r>
            <a:r>
              <a:rPr lang="en-US" sz="6400" dirty="0" err="1" smtClean="0">
                <a:solidFill>
                  <a:srgbClr val="002060"/>
                </a:solidFill>
              </a:rPr>
              <a:t>h,t</a:t>
            </a:r>
            <a:r>
              <a:rPr lang="en-US" sz="6400" dirty="0">
                <a:solidFill>
                  <a:srgbClr val="002060"/>
                </a:solidFill>
              </a:rPr>
              <a:t>}</a:t>
            </a:r>
          </a:p>
        </p:txBody>
      </p:sp>
      <p:pic>
        <p:nvPicPr>
          <p:cNvPr id="4" name="Picture 3" descr="http://2.bp.blogspot.com/-t73NYTEkcqw/UOFDpLRKx4I/AAAAAAAAD2s/H752CHmmoKg/s1600/2rupee-supreme-court-india.JPG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490" y="2189408"/>
            <a:ext cx="8590209" cy="23439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87654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231839"/>
            <a:ext cx="8689976" cy="2509213"/>
          </a:xfrm>
        </p:spPr>
        <p:txBody>
          <a:bodyPr/>
          <a:lstStyle/>
          <a:p>
            <a:r>
              <a:rPr lang="en-US" dirty="0" err="1" smtClean="0"/>
              <a:t>Favourable</a:t>
            </a:r>
            <a:r>
              <a:rPr lang="en-US" dirty="0" smtClean="0"/>
              <a:t> outcomes:-your choice (a head or a tail) 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62873" y="4592990"/>
            <a:ext cx="8689976" cy="1371599"/>
          </a:xfrm>
        </p:spPr>
        <p:txBody>
          <a:bodyPr>
            <a:normAutofit/>
          </a:bodyPr>
          <a:lstStyle/>
          <a:p>
            <a:pPr algn="l">
              <a:lnSpc>
                <a:spcPct val="100000"/>
              </a:lnSpc>
            </a:pPr>
            <a:r>
              <a:rPr lang="en-US" sz="3200" b="1" dirty="0" smtClean="0"/>
              <a:t>P ( e )  =   </a:t>
            </a:r>
            <a:r>
              <a:rPr lang="en-US" sz="3200" b="1" u="sng" dirty="0" smtClean="0"/>
              <a:t>no. of </a:t>
            </a:r>
            <a:r>
              <a:rPr lang="en-US" sz="3200" b="1" u="sng" dirty="0" err="1" smtClean="0"/>
              <a:t>favourable</a:t>
            </a:r>
            <a:r>
              <a:rPr lang="en-US" sz="3200" b="1" u="sng" dirty="0" smtClean="0"/>
              <a:t> outcomes</a:t>
            </a:r>
          </a:p>
          <a:p>
            <a:pPr algn="l">
              <a:lnSpc>
                <a:spcPct val="100000"/>
              </a:lnSpc>
            </a:pPr>
            <a:r>
              <a:rPr lang="en-US" sz="3200" b="1" dirty="0"/>
              <a:t> </a:t>
            </a:r>
            <a:r>
              <a:rPr lang="en-US" sz="3200" b="1" dirty="0" smtClean="0"/>
              <a:t>                    total no of outcomes</a:t>
            </a:r>
            <a:endParaRPr lang="en-US" sz="3200" b="1" dirty="0"/>
          </a:p>
        </p:txBody>
      </p:sp>
      <p:pic>
        <p:nvPicPr>
          <p:cNvPr id="4" name="Picture 3" descr="Image result for indian coins showing head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4851" y="2264082"/>
            <a:ext cx="1584607" cy="157596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Himanshu\Desktop\tail.jpg"/>
          <p:cNvPicPr/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921" y="2207198"/>
            <a:ext cx="1614923" cy="16328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85906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/>
              <a:t>Probability of getting a head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5" cy="4381438"/>
          </a:xfrm>
        </p:spPr>
        <p:txBody>
          <a:bodyPr>
            <a:normAutofit fontScale="92500" lnSpcReduction="10000"/>
          </a:bodyPr>
          <a:lstStyle/>
          <a:p>
            <a:pPr marL="0">
              <a:spcBef>
                <a:spcPts val="0"/>
              </a:spcBef>
            </a:pPr>
            <a:r>
              <a:rPr lang="en-US" sz="3200" dirty="0" smtClean="0"/>
              <a:t>Probability = </a:t>
            </a:r>
            <a:r>
              <a:rPr lang="en-US" sz="3200" u="sng" dirty="0" smtClean="0"/>
              <a:t>number of </a:t>
            </a:r>
            <a:r>
              <a:rPr lang="en-US" sz="3200" u="sng" dirty="0" err="1" smtClean="0"/>
              <a:t>favourable</a:t>
            </a:r>
            <a:r>
              <a:rPr lang="en-US" sz="3200" u="sng" dirty="0" smtClean="0"/>
              <a:t> outcomes</a:t>
            </a:r>
            <a:endParaRPr lang="en-US" sz="3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US" sz="3200" dirty="0" smtClean="0"/>
              <a:t>                            total number of outcomes</a:t>
            </a:r>
          </a:p>
          <a:p>
            <a:pPr marL="0" indent="0">
              <a:buNone/>
            </a:pPr>
            <a:r>
              <a:rPr lang="en-US" sz="4000" dirty="0" err="1" smtClean="0"/>
              <a:t>Favourable</a:t>
            </a:r>
            <a:r>
              <a:rPr lang="en-US" sz="4000" dirty="0" smtClean="0"/>
              <a:t> outcomes = 1 </a:t>
            </a:r>
          </a:p>
          <a:p>
            <a:pPr marL="0" indent="0">
              <a:buNone/>
            </a:pPr>
            <a:r>
              <a:rPr lang="en-US" sz="4000" dirty="0" smtClean="0"/>
              <a:t>Total number of outcomes = 2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4800" dirty="0" smtClean="0"/>
              <a:t>Probability = </a:t>
            </a:r>
            <a:r>
              <a:rPr lang="en-US" sz="4800" u="sng" dirty="0" smtClean="0"/>
              <a:t>1</a:t>
            </a:r>
            <a:endParaRPr lang="en-US" sz="4800" u="sng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4800" dirty="0" smtClean="0"/>
              <a:t>                       2</a:t>
            </a:r>
          </a:p>
        </p:txBody>
      </p:sp>
    </p:spTree>
    <p:extLst>
      <p:ext uri="{BB962C8B-B14F-4D97-AF65-F5344CB8AC3E}">
        <p14:creationId xmlns="" xmlns:p14="http://schemas.microsoft.com/office/powerpoint/2010/main" val="61768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Practice question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5" cy="4729167"/>
          </a:xfrm>
        </p:spPr>
        <p:txBody>
          <a:bodyPr/>
          <a:lstStyle/>
          <a:p>
            <a:pPr marL="0" indent="0">
              <a:buNone/>
            </a:pPr>
            <a:r>
              <a:rPr lang="en-US" sz="3600" dirty="0" smtClean="0"/>
              <a:t>Q. a dice is rolled once. What is the probability of getting an even number.</a:t>
            </a:r>
          </a:p>
          <a:p>
            <a:endParaRPr lang="en-US" dirty="0"/>
          </a:p>
        </p:txBody>
      </p:sp>
      <p:pic>
        <p:nvPicPr>
          <p:cNvPr id="4" name="Picture 3" descr="Image result for seven faces of a dice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182" y="4437234"/>
            <a:ext cx="6400801" cy="2169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Image result for seven faces of a dice"/>
          <p:cNvPicPr/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312" y="4649728"/>
            <a:ext cx="2846232" cy="17253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785624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5400" b="1" dirty="0" smtClean="0"/>
              <a:t>52 CARDS</a:t>
            </a:r>
            <a:br>
              <a:rPr lang="en-US" sz="5400" b="1" dirty="0" smtClean="0"/>
            </a:br>
            <a:endParaRPr lang="en-IN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b="1" dirty="0" smtClean="0"/>
              <a:t>26 RED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13 DIAMOND    </a:t>
            </a:r>
            <a:r>
              <a:rPr lang="en-US" b="1" dirty="0" smtClean="0"/>
              <a:t>                         </a:t>
            </a:r>
            <a:r>
              <a:rPr lang="en-US" b="1" dirty="0" smtClean="0"/>
              <a:t>13 HEART </a:t>
            </a:r>
            <a:endParaRPr lang="en-IN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algn="ctr">
              <a:buNone/>
            </a:pPr>
            <a:r>
              <a:rPr lang="en-US" b="1" dirty="0" smtClean="0"/>
              <a:t>26 BLACK</a:t>
            </a:r>
          </a:p>
          <a:p>
            <a:pPr algn="ctr"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13 CLUBS             </a:t>
            </a:r>
            <a:r>
              <a:rPr lang="en-US" b="1" dirty="0" smtClean="0"/>
              <a:t>                              13 </a:t>
            </a:r>
            <a:r>
              <a:rPr lang="en-US" b="1" dirty="0" smtClean="0"/>
              <a:t>SPADE</a:t>
            </a:r>
            <a:endParaRPr lang="en-IN" b="1" dirty="0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2032000" y="2209800"/>
            <a:ext cx="1016000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3759200" y="2209800"/>
            <a:ext cx="9144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7518400" y="2209800"/>
            <a:ext cx="914400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9245600" y="2209800"/>
            <a:ext cx="1117600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3962400" y="1272910"/>
            <a:ext cx="1625600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6765560" y="1287899"/>
            <a:ext cx="14224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 descr="C:\Users\Arnav\Pictures\card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2800" y="3505200"/>
            <a:ext cx="107696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5300" b="1" dirty="0" smtClean="0"/>
              <a:t>PICTURE CARDS</a:t>
            </a:r>
            <a:br>
              <a:rPr lang="en-US" sz="5300" b="1" dirty="0" smtClean="0"/>
            </a:br>
            <a:r>
              <a:rPr lang="en-US" sz="5300" b="1" dirty="0" smtClean="0"/>
              <a:t>( 12 )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4900" b="1" dirty="0" smtClean="0"/>
              <a:t>4 KINGS…4 QUEENS…4 JACKS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</a:t>
            </a:r>
            <a:br>
              <a:rPr lang="en-US" dirty="0" smtClean="0"/>
            </a:br>
            <a:endParaRPr lang="en-IN" dirty="0"/>
          </a:p>
        </p:txBody>
      </p:sp>
      <p:pic>
        <p:nvPicPr>
          <p:cNvPr id="3" name="Picture 2" descr="C:\Users\Arnav\Pictures\pic card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30400" y="2590800"/>
            <a:ext cx="85344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A card is selected from 52 </a:t>
            </a:r>
            <a:r>
              <a:rPr lang="en-US" sz="4000" b="1" dirty="0" err="1" smtClean="0"/>
              <a:t>cards.Find</a:t>
            </a:r>
            <a:r>
              <a:rPr lang="en-US" sz="4000" b="1" dirty="0" smtClean="0"/>
              <a:t> the probability that the card is </a:t>
            </a:r>
            <a:r>
              <a:rPr lang="en-US" sz="4000" dirty="0" smtClean="0"/>
              <a:t/>
            </a:r>
            <a:br>
              <a:rPr lang="en-US" sz="4000" dirty="0" smtClean="0"/>
            </a:br>
            <a:endParaRPr lang="en-IN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r>
              <a:rPr lang="en-US" b="1" dirty="0" smtClean="0"/>
              <a:t> </a:t>
            </a:r>
            <a:r>
              <a:rPr lang="en-US" sz="4800" b="1" dirty="0" smtClean="0"/>
              <a:t>a black card</a:t>
            </a:r>
          </a:p>
          <a:p>
            <a:r>
              <a:rPr lang="en-US" sz="4800" b="1" dirty="0" smtClean="0"/>
              <a:t> a king </a:t>
            </a:r>
          </a:p>
          <a:p>
            <a:r>
              <a:rPr lang="en-US" sz="4800" b="1" dirty="0" smtClean="0"/>
              <a:t> a spade </a:t>
            </a:r>
          </a:p>
          <a:p>
            <a:r>
              <a:rPr lang="en-US" sz="4800" b="1" dirty="0" smtClean="0"/>
              <a:t> 5 of clubs</a:t>
            </a:r>
          </a:p>
          <a:p>
            <a:r>
              <a:rPr lang="en-US" sz="4800" b="1" dirty="0" smtClean="0"/>
              <a:t> a Queen of Red </a:t>
            </a:r>
            <a:r>
              <a:rPr lang="en-US" sz="4800" b="1" dirty="0" err="1" smtClean="0"/>
              <a:t>colour</a:t>
            </a:r>
            <a:endParaRPr lang="en-US" sz="4800" b="1" dirty="0" smtClean="0"/>
          </a:p>
          <a:p>
            <a:r>
              <a:rPr lang="en-US" sz="4800" b="1" dirty="0" smtClean="0"/>
              <a:t> an Ace</a:t>
            </a:r>
          </a:p>
          <a:p>
            <a:endParaRPr lang="en-US" dirty="0" smtClean="0"/>
          </a:p>
          <a:p>
            <a:endParaRPr lang="en-IN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 result for impossible events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76" y="1687132"/>
            <a:ext cx="11127347" cy="28977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10000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 result for corruption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084" y="493229"/>
            <a:ext cx="2860040" cy="159575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C:\Users\Himanshu\Desktop\corr.jpg"/>
          <p:cNvPicPr/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054" y="4562335"/>
            <a:ext cx="3227070" cy="1416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Himanshu\Desktop\bbad.png"/>
          <p:cNvPicPr/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1329" b="-7643"/>
          <a:stretch/>
        </p:blipFill>
        <p:spPr bwMode="auto">
          <a:xfrm>
            <a:off x="703306" y="1930727"/>
            <a:ext cx="2807595" cy="35449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sp>
        <p:nvSpPr>
          <p:cNvPr id="7" name="Down Arrow 6"/>
          <p:cNvSpPr/>
          <p:nvPr/>
        </p:nvSpPr>
        <p:spPr>
          <a:xfrm>
            <a:off x="7830354" y="2088984"/>
            <a:ext cx="643944" cy="217392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Image result for impossible events"/>
          <p:cNvPicPr/>
          <p:nvPr/>
        </p:nvPicPr>
        <p:blipFill rotWithShape="1"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4607"/>
          <a:stretch/>
        </p:blipFill>
        <p:spPr bwMode="auto">
          <a:xfrm rot="1679881">
            <a:off x="2964626" y="2371370"/>
            <a:ext cx="4309178" cy="12261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961854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Himanshu\Desktop\bbbad.pn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6583" t="-9" r="-1778" b="9"/>
          <a:stretch/>
        </p:blipFill>
        <p:spPr bwMode="auto">
          <a:xfrm>
            <a:off x="7939963" y="1432638"/>
            <a:ext cx="3075634" cy="35416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pic>
        <p:nvPicPr>
          <p:cNvPr id="3" name="Picture 2" descr="Image result for corruption"/>
          <p:cNvPicPr/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746" y="516379"/>
            <a:ext cx="2860040" cy="159575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C:\Users\Himanshu\Desktop\corr.jpg"/>
          <p:cNvPicPr/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716" y="4539788"/>
            <a:ext cx="3227070" cy="141668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Down Arrow 4"/>
          <p:cNvSpPr/>
          <p:nvPr/>
        </p:nvSpPr>
        <p:spPr>
          <a:xfrm>
            <a:off x="2820208" y="2145937"/>
            <a:ext cx="605307" cy="2360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Image result for impossible events"/>
          <p:cNvPicPr/>
          <p:nvPr/>
        </p:nvPicPr>
        <p:blipFill rotWithShape="1"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6945"/>
          <a:stretch/>
        </p:blipFill>
        <p:spPr bwMode="auto">
          <a:xfrm rot="1838061">
            <a:off x="3887845" y="2924040"/>
            <a:ext cx="3969579" cy="141120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1629119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6" y="-90151"/>
            <a:ext cx="9981752" cy="1326523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AR DARLING" panose="02000000000000000000" pitchFamily="2" charset="0"/>
              </a:rPr>
              <a:t>Find the probability that a mother is responsible to give birth to a girl child  ?</a:t>
            </a:r>
            <a:endParaRPr lang="en-US" dirty="0">
              <a:latin typeface="AR DARLING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28034" y="1236372"/>
            <a:ext cx="10749566" cy="5859887"/>
          </a:xfrm>
        </p:spPr>
        <p:txBody>
          <a:bodyPr>
            <a:normAutofit/>
          </a:bodyPr>
          <a:lstStyle/>
          <a:p>
            <a:pPr lvl="0"/>
            <a:r>
              <a:rPr lang="en-US" sz="2400" dirty="0"/>
              <a:t>Sex is </a:t>
            </a:r>
            <a:r>
              <a:rPr lang="en-US" sz="2400" b="1" dirty="0"/>
              <a:t>determined</a:t>
            </a:r>
            <a:r>
              <a:rPr lang="en-US" sz="2400" dirty="0"/>
              <a:t> by two </a:t>
            </a:r>
            <a:r>
              <a:rPr lang="en-US" sz="2400" dirty="0" smtClean="0"/>
              <a:t>chromosomes ,  X </a:t>
            </a:r>
            <a:r>
              <a:rPr lang="en-US" sz="2400" dirty="0"/>
              <a:t>and Y</a:t>
            </a:r>
            <a:r>
              <a:rPr lang="en-US" sz="2400" dirty="0" smtClean="0"/>
              <a:t>.</a:t>
            </a:r>
          </a:p>
          <a:p>
            <a:pPr lvl="0"/>
            <a:r>
              <a:rPr lang="en-US" sz="2400" dirty="0" smtClean="0"/>
              <a:t> </a:t>
            </a:r>
            <a:r>
              <a:rPr lang="en-US" sz="2400" dirty="0"/>
              <a:t>A female is </a:t>
            </a:r>
            <a:r>
              <a:rPr lang="en-US" sz="2400" dirty="0" smtClean="0"/>
              <a:t>XX ,  a </a:t>
            </a:r>
            <a:r>
              <a:rPr lang="en-US" sz="2400" dirty="0"/>
              <a:t>male is </a:t>
            </a:r>
            <a:r>
              <a:rPr lang="en-US" sz="2400" dirty="0" smtClean="0"/>
              <a:t>XY . </a:t>
            </a:r>
          </a:p>
          <a:p>
            <a:pPr lvl="0"/>
            <a:r>
              <a:rPr lang="en-US" sz="2400" dirty="0" smtClean="0"/>
              <a:t> </a:t>
            </a:r>
            <a:r>
              <a:rPr lang="en-US" sz="2400" dirty="0"/>
              <a:t>women completely lack the Y </a:t>
            </a:r>
            <a:r>
              <a:rPr lang="en-US" sz="2400" dirty="0" smtClean="0"/>
              <a:t>chromosome ,  they </a:t>
            </a:r>
            <a:r>
              <a:rPr lang="en-US" sz="2400" dirty="0"/>
              <a:t>always contribute an X chromosome to the </a:t>
            </a:r>
            <a:r>
              <a:rPr lang="en-US" sz="2400" b="1" dirty="0"/>
              <a:t>baby</a:t>
            </a:r>
            <a:r>
              <a:rPr lang="en-US" sz="2400" dirty="0"/>
              <a:t>. </a:t>
            </a:r>
            <a:endParaRPr lang="en-US" sz="2400" dirty="0" smtClean="0"/>
          </a:p>
          <a:p>
            <a:r>
              <a:rPr lang="en-US" sz="2400" dirty="0" smtClean="0"/>
              <a:t>The </a:t>
            </a:r>
            <a:r>
              <a:rPr lang="en-US" sz="2400" dirty="0"/>
              <a:t>sex is </a:t>
            </a:r>
            <a:r>
              <a:rPr lang="en-US" sz="2400" b="1" dirty="0"/>
              <a:t>determined</a:t>
            </a:r>
            <a:r>
              <a:rPr lang="en-US" sz="2400" dirty="0"/>
              <a:t> by whether the sperm that fertilizes the egg is carrying another X or </a:t>
            </a:r>
            <a:r>
              <a:rPr lang="en-US" sz="2400" dirty="0" smtClean="0"/>
              <a:t> </a:t>
            </a:r>
            <a:r>
              <a:rPr lang="en-US" sz="2400" dirty="0"/>
              <a:t>Y</a:t>
            </a:r>
            <a:r>
              <a:rPr lang="en-US" sz="2400" dirty="0" smtClean="0"/>
              <a:t>.</a:t>
            </a:r>
            <a:r>
              <a:rPr lang="en-US" sz="2400" dirty="0"/>
              <a:t> </a:t>
            </a:r>
            <a:endParaRPr lang="en-US" sz="2400" dirty="0" smtClean="0"/>
          </a:p>
          <a:p>
            <a:r>
              <a:rPr lang="en-US" sz="2400" dirty="0" smtClean="0"/>
              <a:t>Men </a:t>
            </a:r>
            <a:r>
              <a:rPr lang="en-US" sz="2400" dirty="0"/>
              <a:t>determine the sex of a baby depending on whether their sperm is carrying an X or Y chromosome. </a:t>
            </a:r>
            <a:endParaRPr lang="en-US" sz="2400" dirty="0" smtClean="0"/>
          </a:p>
          <a:p>
            <a:r>
              <a:rPr lang="en-US" sz="2400" dirty="0" smtClean="0"/>
              <a:t>An </a:t>
            </a:r>
            <a:r>
              <a:rPr lang="en-US" sz="2400" dirty="0"/>
              <a:t>X chromosome combines with the mother's X chromosome to make a baby girl (XX) and a Y chromosome will combine with the mother's to make a boy (XY). </a:t>
            </a:r>
          </a:p>
          <a:p>
            <a:pPr lvl="0"/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774519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331075" y="1931831"/>
            <a:ext cx="674852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THANK YOU</a:t>
            </a:r>
            <a:endParaRPr lang="en-US" sz="9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649754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338</TotalTime>
  <Words>269</Words>
  <Application>Microsoft Office PowerPoint</Application>
  <PresentationFormat>Custom</PresentationFormat>
  <Paragraphs>74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Droplet</vt:lpstr>
      <vt:lpstr>Choose From The Following Options</vt:lpstr>
      <vt:lpstr>Slide 2</vt:lpstr>
      <vt:lpstr>Slide 3</vt:lpstr>
      <vt:lpstr>Slide 4</vt:lpstr>
      <vt:lpstr>Slide 5</vt:lpstr>
      <vt:lpstr>Slide 6</vt:lpstr>
      <vt:lpstr>Slide 7</vt:lpstr>
      <vt:lpstr>IN MATHEMATICS </vt:lpstr>
      <vt:lpstr>Slide 9</vt:lpstr>
      <vt:lpstr>NUMERICALLY</vt:lpstr>
      <vt:lpstr>Toss a coin</vt:lpstr>
      <vt:lpstr>Terms used in probability</vt:lpstr>
      <vt:lpstr>event : when the coin hits the ground, it becomes an event  </vt:lpstr>
      <vt:lpstr>Favourable outcomes:-your choice (a head or a tail)  </vt:lpstr>
      <vt:lpstr>Probability of getting a head</vt:lpstr>
      <vt:lpstr>Practice question</vt:lpstr>
      <vt:lpstr>52 CARDS </vt:lpstr>
      <vt:lpstr>   PICTURE CARDS ( 12 ) 4 KINGS…4 QUEENS…4 JACKS   </vt:lpstr>
      <vt:lpstr>A card is selected from 52 cards.Find the probability that the card is  </vt:lpstr>
      <vt:lpstr>Slide 20</vt:lpstr>
      <vt:lpstr>Slide 21</vt:lpstr>
      <vt:lpstr>Slide 22</vt:lpstr>
      <vt:lpstr>Find the probability that a mother is responsible to give birth to a girl child  ?</vt:lpstr>
      <vt:lpstr>Slide 24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Himashu Joshi</dc:creator>
  <cp:lastModifiedBy>Arnav</cp:lastModifiedBy>
  <cp:revision>58</cp:revision>
  <dcterms:created xsi:type="dcterms:W3CDTF">2016-03-17T04:36:31Z</dcterms:created>
  <dcterms:modified xsi:type="dcterms:W3CDTF">2016-03-19T03:14:48Z</dcterms:modified>
</cp:coreProperties>
</file>